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1"/>
  </p:notesMasterIdLst>
  <p:sldIdLst>
    <p:sldId id="257" r:id="rId7"/>
    <p:sldId id="256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7739A0-9F7B-4922-9B37-DFB8B1A8368B}">
          <p14:sldIdLst>
            <p14:sldId id="257"/>
            <p14:sldId id="256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2506D-30EF-4708-A635-F6E26F764CB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6404A-1A2B-413F-BAE6-D6759EB6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B3B66-3A1C-45F5-830D-3B5AAAB9A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5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0" indent="0" algn="ctr">
              <a:buNone/>
              <a:defRPr sz="2000"/>
            </a:lvl2pPr>
            <a:lvl3pPr marL="914379" indent="0" algn="ctr">
              <a:buNone/>
              <a:defRPr sz="1801"/>
            </a:lvl3pPr>
            <a:lvl4pPr marL="1371571" indent="0" algn="ctr">
              <a:buNone/>
              <a:defRPr sz="1600"/>
            </a:lvl4pPr>
            <a:lvl5pPr marL="1828762" indent="0" algn="ctr">
              <a:buNone/>
              <a:defRPr sz="1600"/>
            </a:lvl5pPr>
            <a:lvl6pPr marL="2285951" indent="0" algn="ctr">
              <a:buNone/>
              <a:defRPr sz="1600"/>
            </a:lvl6pPr>
            <a:lvl7pPr marL="2743141" indent="0" algn="ctr">
              <a:buNone/>
              <a:defRPr sz="1600"/>
            </a:lvl7pPr>
            <a:lvl8pPr marL="3200331" indent="0" algn="ctr">
              <a:buNone/>
              <a:defRPr sz="1600"/>
            </a:lvl8pPr>
            <a:lvl9pPr marL="365752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4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4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0" indent="0" algn="ctr">
              <a:buNone/>
              <a:defRPr sz="2000"/>
            </a:lvl2pPr>
            <a:lvl3pPr marL="914379" indent="0" algn="ctr">
              <a:buNone/>
              <a:defRPr sz="1801"/>
            </a:lvl3pPr>
            <a:lvl4pPr marL="1371571" indent="0" algn="ctr">
              <a:buNone/>
              <a:defRPr sz="1600"/>
            </a:lvl4pPr>
            <a:lvl5pPr marL="1828762" indent="0" algn="ctr">
              <a:buNone/>
              <a:defRPr sz="1600"/>
            </a:lvl5pPr>
            <a:lvl6pPr marL="2285951" indent="0" algn="ctr">
              <a:buNone/>
              <a:defRPr sz="1600"/>
            </a:lvl6pPr>
            <a:lvl7pPr marL="2743141" indent="0" algn="ctr">
              <a:buNone/>
              <a:defRPr sz="1600"/>
            </a:lvl7pPr>
            <a:lvl8pPr marL="3200331" indent="0" algn="ctr">
              <a:buNone/>
              <a:defRPr sz="1600"/>
            </a:lvl8pPr>
            <a:lvl9pPr marL="365752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3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2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79" indent="0">
              <a:buNone/>
              <a:defRPr sz="1801" b="1"/>
            </a:lvl3pPr>
            <a:lvl4pPr marL="1371571" indent="0">
              <a:buNone/>
              <a:defRPr sz="1600" b="1"/>
            </a:lvl4pPr>
            <a:lvl5pPr marL="1828762" indent="0">
              <a:buNone/>
              <a:defRPr sz="1600" b="1"/>
            </a:lvl5pPr>
            <a:lvl6pPr marL="2285951" indent="0">
              <a:buNone/>
              <a:defRPr sz="1600" b="1"/>
            </a:lvl6pPr>
            <a:lvl7pPr marL="2743141" indent="0">
              <a:buNone/>
              <a:defRPr sz="1600" b="1"/>
            </a:lvl7pPr>
            <a:lvl8pPr marL="3200331" indent="0">
              <a:buNone/>
              <a:defRPr sz="1600" b="1"/>
            </a:lvl8pPr>
            <a:lvl9pPr marL="365752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79" indent="0">
              <a:buNone/>
              <a:defRPr sz="1801" b="1"/>
            </a:lvl3pPr>
            <a:lvl4pPr marL="1371571" indent="0">
              <a:buNone/>
              <a:defRPr sz="1600" b="1"/>
            </a:lvl4pPr>
            <a:lvl5pPr marL="1828762" indent="0">
              <a:buNone/>
              <a:defRPr sz="1600" b="1"/>
            </a:lvl5pPr>
            <a:lvl6pPr marL="2285951" indent="0">
              <a:buNone/>
              <a:defRPr sz="1600" b="1"/>
            </a:lvl6pPr>
            <a:lvl7pPr marL="2743141" indent="0">
              <a:buNone/>
              <a:defRPr sz="1600" b="1"/>
            </a:lvl7pPr>
            <a:lvl8pPr marL="3200331" indent="0">
              <a:buNone/>
              <a:defRPr sz="1600" b="1"/>
            </a:lvl8pPr>
            <a:lvl9pPr marL="365752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8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01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0" indent="0">
              <a:buNone/>
              <a:defRPr sz="1401"/>
            </a:lvl2pPr>
            <a:lvl3pPr marL="914379" indent="0">
              <a:buNone/>
              <a:defRPr sz="1200"/>
            </a:lvl3pPr>
            <a:lvl4pPr marL="1371571" indent="0">
              <a:buNone/>
              <a:defRPr sz="1001"/>
            </a:lvl4pPr>
            <a:lvl5pPr marL="1828762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1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8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5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0" indent="0">
              <a:buNone/>
              <a:defRPr sz="2800"/>
            </a:lvl2pPr>
            <a:lvl3pPr marL="914379" indent="0">
              <a:buNone/>
              <a:defRPr sz="2400"/>
            </a:lvl3pPr>
            <a:lvl4pPr marL="1371571" indent="0">
              <a:buNone/>
              <a:defRPr sz="2000"/>
            </a:lvl4pPr>
            <a:lvl5pPr marL="1828762" indent="0">
              <a:buNone/>
              <a:defRPr sz="2000"/>
            </a:lvl5pPr>
            <a:lvl6pPr marL="2285951" indent="0">
              <a:buNone/>
              <a:defRPr sz="2000"/>
            </a:lvl6pPr>
            <a:lvl7pPr marL="2743141" indent="0">
              <a:buNone/>
              <a:defRPr sz="2000"/>
            </a:lvl7pPr>
            <a:lvl8pPr marL="3200331" indent="0">
              <a:buNone/>
              <a:defRPr sz="2000"/>
            </a:lvl8pPr>
            <a:lvl9pPr marL="36575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0" indent="0">
              <a:buNone/>
              <a:defRPr sz="1401"/>
            </a:lvl2pPr>
            <a:lvl3pPr marL="914379" indent="0">
              <a:buNone/>
              <a:defRPr sz="1200"/>
            </a:lvl3pPr>
            <a:lvl4pPr marL="1371571" indent="0">
              <a:buNone/>
              <a:defRPr sz="1001"/>
            </a:lvl4pPr>
            <a:lvl5pPr marL="1828762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1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3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1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0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65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32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1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9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7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25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8" indent="0">
              <a:buNone/>
              <a:defRPr sz="2000"/>
            </a:lvl8pPr>
            <a:lvl9pPr marL="365758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7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38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724F-862F-4647-A2C1-A91E7B55C045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8DB-E02E-4D66-9402-517084BF7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7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5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79" indent="0">
              <a:buNone/>
              <a:defRPr sz="1801" b="1"/>
            </a:lvl3pPr>
            <a:lvl4pPr marL="1371571" indent="0">
              <a:buNone/>
              <a:defRPr sz="1600" b="1"/>
            </a:lvl4pPr>
            <a:lvl5pPr marL="1828762" indent="0">
              <a:buNone/>
              <a:defRPr sz="1600" b="1"/>
            </a:lvl5pPr>
            <a:lvl6pPr marL="2285951" indent="0">
              <a:buNone/>
              <a:defRPr sz="1600" b="1"/>
            </a:lvl6pPr>
            <a:lvl7pPr marL="2743141" indent="0">
              <a:buNone/>
              <a:defRPr sz="1600" b="1"/>
            </a:lvl7pPr>
            <a:lvl8pPr marL="3200331" indent="0">
              <a:buNone/>
              <a:defRPr sz="1600" b="1"/>
            </a:lvl8pPr>
            <a:lvl9pPr marL="365752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79" indent="0">
              <a:buNone/>
              <a:defRPr sz="1801" b="1"/>
            </a:lvl3pPr>
            <a:lvl4pPr marL="1371571" indent="0">
              <a:buNone/>
              <a:defRPr sz="1600" b="1"/>
            </a:lvl4pPr>
            <a:lvl5pPr marL="1828762" indent="0">
              <a:buNone/>
              <a:defRPr sz="1600" b="1"/>
            </a:lvl5pPr>
            <a:lvl6pPr marL="2285951" indent="0">
              <a:buNone/>
              <a:defRPr sz="1600" b="1"/>
            </a:lvl6pPr>
            <a:lvl7pPr marL="2743141" indent="0">
              <a:buNone/>
              <a:defRPr sz="1600" b="1"/>
            </a:lvl7pPr>
            <a:lvl8pPr marL="3200331" indent="0">
              <a:buNone/>
              <a:defRPr sz="1600" b="1"/>
            </a:lvl8pPr>
            <a:lvl9pPr marL="365752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1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4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3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0" indent="0">
              <a:buNone/>
              <a:defRPr sz="1401"/>
            </a:lvl2pPr>
            <a:lvl3pPr marL="914379" indent="0">
              <a:buNone/>
              <a:defRPr sz="1200"/>
            </a:lvl3pPr>
            <a:lvl4pPr marL="1371571" indent="0">
              <a:buNone/>
              <a:defRPr sz="1001"/>
            </a:lvl4pPr>
            <a:lvl5pPr marL="1828762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1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0" indent="0">
              <a:buNone/>
              <a:defRPr sz="2800"/>
            </a:lvl2pPr>
            <a:lvl3pPr marL="914379" indent="0">
              <a:buNone/>
              <a:defRPr sz="2400"/>
            </a:lvl3pPr>
            <a:lvl4pPr marL="1371571" indent="0">
              <a:buNone/>
              <a:defRPr sz="2000"/>
            </a:lvl4pPr>
            <a:lvl5pPr marL="1828762" indent="0">
              <a:buNone/>
              <a:defRPr sz="2000"/>
            </a:lvl5pPr>
            <a:lvl6pPr marL="2285951" indent="0">
              <a:buNone/>
              <a:defRPr sz="2000"/>
            </a:lvl6pPr>
            <a:lvl7pPr marL="2743141" indent="0">
              <a:buNone/>
              <a:defRPr sz="2000"/>
            </a:lvl7pPr>
            <a:lvl8pPr marL="3200331" indent="0">
              <a:buNone/>
              <a:defRPr sz="2000"/>
            </a:lvl8pPr>
            <a:lvl9pPr marL="36575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0" indent="0">
              <a:buNone/>
              <a:defRPr sz="1401"/>
            </a:lvl2pPr>
            <a:lvl3pPr marL="914379" indent="0">
              <a:buNone/>
              <a:defRPr sz="1200"/>
            </a:lvl3pPr>
            <a:lvl4pPr marL="1371571" indent="0">
              <a:buNone/>
              <a:defRPr sz="1001"/>
            </a:lvl4pPr>
            <a:lvl5pPr marL="1828762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1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1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6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5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5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5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6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6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7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7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1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2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1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1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1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2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6E95-2680-42EB-A790-BB94C6BF6EC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921E-9714-495C-9A4B-DCDBB8B5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6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5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5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5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6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6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7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7" indent="-228595" algn="l" defTabSz="9143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1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2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1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1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1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2" algn="l" defTabSz="9143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B4561-24A8-457F-BF64-85C3108750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E835-6EAD-44FE-9808-C2E3F46E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0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179489" y="605192"/>
            <a:ext cx="2818014" cy="43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1" b="1" dirty="0">
                <a:latin typeface="Century Gothic" panose="020B0502020202020204" pitchFamily="34" charset="0"/>
              </a:rPr>
              <a:t>Friday Feature*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938446" y="1146202"/>
            <a:ext cx="509188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1" b="1" dirty="0">
                <a:latin typeface="Century Gothic" panose="020B0502020202020204" pitchFamily="34" charset="0"/>
              </a:rPr>
              <a:t>Eggs Benedict with Tater Tots	$6.04    </a:t>
            </a:r>
            <a:endParaRPr lang="en-US" sz="1801" dirty="0">
              <a:latin typeface="Century Gothic" panose="020B0502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 flipV="1">
            <a:off x="4229883" y="1024061"/>
            <a:ext cx="6631503" cy="4620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3E73F5-9AC6-40BF-87DB-07103A2BA16E}"/>
              </a:ext>
            </a:extLst>
          </p:cNvPr>
          <p:cNvSpPr txBox="1"/>
          <p:nvPr/>
        </p:nvSpPr>
        <p:spPr>
          <a:xfrm>
            <a:off x="8699402" y="3025745"/>
            <a:ext cx="22140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08"/>
            <a:endParaRPr lang="en-US" sz="1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771508"/>
            <a:r>
              <a:rPr lang="en-US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Bacon – 3 pcs</a:t>
            </a:r>
          </a:p>
          <a:p>
            <a:pPr defTabSz="771508"/>
            <a:r>
              <a:rPr lang="en-US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Sausage – 3 pcs</a:t>
            </a:r>
          </a:p>
          <a:p>
            <a:pPr defTabSz="771508"/>
            <a:r>
              <a:rPr lang="en-US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Extra Egg</a:t>
            </a:r>
          </a:p>
          <a:p>
            <a:pPr defTabSz="771508"/>
            <a:r>
              <a:rPr lang="en-US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Hash Brown</a:t>
            </a:r>
          </a:p>
          <a:p>
            <a:pPr defTabSz="771508"/>
            <a:r>
              <a:rPr lang="en-US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Toast (White, Brown or Rye)</a:t>
            </a:r>
          </a:p>
          <a:p>
            <a:pPr defTabSz="771508"/>
            <a:r>
              <a:rPr lang="en-US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Cheese</a:t>
            </a:r>
          </a:p>
          <a:p>
            <a:pPr defTabSz="771508"/>
            <a:r>
              <a:rPr lang="en-US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Toppings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3E73F5-9AC6-40BF-87DB-07103A2BA16E}"/>
              </a:ext>
            </a:extLst>
          </p:cNvPr>
          <p:cNvSpPr txBox="1"/>
          <p:nvPr/>
        </p:nvSpPr>
        <p:spPr>
          <a:xfrm>
            <a:off x="10771258" y="3218667"/>
            <a:ext cx="62323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08"/>
            <a:r>
              <a:rPr lang="en-US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$2.58</a:t>
            </a:r>
          </a:p>
          <a:p>
            <a:pPr defTabSz="771508"/>
            <a:r>
              <a:rPr lang="en-US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$2.58</a:t>
            </a:r>
          </a:p>
          <a:p>
            <a:pPr defTabSz="771508"/>
            <a:r>
              <a:rPr lang="en-US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$1.37</a:t>
            </a:r>
          </a:p>
          <a:p>
            <a:pPr defTabSz="771508"/>
            <a:r>
              <a:rPr lang="en-US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$2.21</a:t>
            </a:r>
          </a:p>
          <a:p>
            <a:pPr defTabSz="771508"/>
            <a:r>
              <a:rPr lang="en-US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$1.68</a:t>
            </a:r>
          </a:p>
          <a:p>
            <a:pPr defTabSz="771508"/>
            <a:r>
              <a:rPr lang="en-US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$0.92</a:t>
            </a:r>
          </a:p>
          <a:p>
            <a:pPr defTabSz="771508"/>
            <a:r>
              <a:rPr lang="en-US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$0.97</a:t>
            </a:r>
          </a:p>
          <a:p>
            <a:pPr defTabSz="771508"/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068" y="1928203"/>
            <a:ext cx="435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Bacon or Sausage, 2 Eggs, 2 Pieces of Toast &amp; Hash Browns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17753" y="4196701"/>
            <a:ext cx="2032886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BLT Sandwich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80187" y="4239526"/>
            <a:ext cx="4119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Bacon, Lettuce, Tomato and Mayo on Toast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317751" y="3433407"/>
            <a:ext cx="2592618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3 Egg Omelet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80187" y="3434966"/>
            <a:ext cx="435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Your Choice of 2 Toppings (Ham, Bacon, Sausage, Cheese, Peppers, Onions, Banana Peppers, or Tomatoes with Hash Browns or Toast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380421" y="4878152"/>
            <a:ext cx="2194546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Toasted Bagels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80188" y="4904099"/>
            <a:ext cx="361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Any Bagel (Plain, Whole Wheat or Everything)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C6CC86D-1812-4A85-8A67-683481A03A56}"/>
              </a:ext>
            </a:extLst>
          </p:cNvPr>
          <p:cNvSpPr/>
          <p:nvPr/>
        </p:nvSpPr>
        <p:spPr>
          <a:xfrm>
            <a:off x="1317751" y="1933329"/>
            <a:ext cx="1822271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Full Breakfast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1249E06-6706-4D7C-A334-DFD3D666024B}"/>
              </a:ext>
            </a:extLst>
          </p:cNvPr>
          <p:cNvSpPr/>
          <p:nvPr/>
        </p:nvSpPr>
        <p:spPr>
          <a:xfrm>
            <a:off x="7038766" y="1903103"/>
            <a:ext cx="1727544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1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$6.13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1249E06-6706-4D7C-A334-DFD3D666024B}"/>
              </a:ext>
            </a:extLst>
          </p:cNvPr>
          <p:cNvSpPr/>
          <p:nvPr/>
        </p:nvSpPr>
        <p:spPr>
          <a:xfrm>
            <a:off x="7465234" y="4220179"/>
            <a:ext cx="874605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1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$4.45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249E06-6706-4D7C-A334-DFD3D666024B}"/>
              </a:ext>
            </a:extLst>
          </p:cNvPr>
          <p:cNvSpPr/>
          <p:nvPr/>
        </p:nvSpPr>
        <p:spPr>
          <a:xfrm>
            <a:off x="7102373" y="3375200"/>
            <a:ext cx="1600326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1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$6.18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1249E06-6706-4D7C-A334-DFD3D666024B}"/>
              </a:ext>
            </a:extLst>
          </p:cNvPr>
          <p:cNvSpPr/>
          <p:nvPr/>
        </p:nvSpPr>
        <p:spPr>
          <a:xfrm>
            <a:off x="7420975" y="5131371"/>
            <a:ext cx="963122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1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$0.88</a:t>
            </a:r>
          </a:p>
        </p:txBody>
      </p:sp>
      <p:sp>
        <p:nvSpPr>
          <p:cNvPr id="72" name="Oval 71"/>
          <p:cNvSpPr/>
          <p:nvPr/>
        </p:nvSpPr>
        <p:spPr>
          <a:xfrm>
            <a:off x="922788" y="4868968"/>
            <a:ext cx="359522" cy="3385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73" name="Oval 72"/>
          <p:cNvSpPr/>
          <p:nvPr/>
        </p:nvSpPr>
        <p:spPr>
          <a:xfrm>
            <a:off x="924999" y="3429000"/>
            <a:ext cx="352249" cy="354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4" name="Oval 73"/>
          <p:cNvSpPr/>
          <p:nvPr/>
        </p:nvSpPr>
        <p:spPr>
          <a:xfrm>
            <a:off x="924999" y="4204270"/>
            <a:ext cx="352249" cy="354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23E2460-619E-4F90-8B87-020B1A854993}"/>
              </a:ext>
            </a:extLst>
          </p:cNvPr>
          <p:cNvSpPr/>
          <p:nvPr/>
        </p:nvSpPr>
        <p:spPr>
          <a:xfrm>
            <a:off x="919488" y="1928986"/>
            <a:ext cx="352249" cy="354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66309" y="3011036"/>
            <a:ext cx="2678121" cy="4571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0" name="Rectangle 29"/>
          <p:cNvSpPr/>
          <p:nvPr/>
        </p:nvSpPr>
        <p:spPr>
          <a:xfrm>
            <a:off x="444692" y="6398057"/>
            <a:ext cx="11206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Adults and youth (ages 13 and older) need an average of 2,000 calories a day, and children (ages 4 to 12) need an average of 1,500 calories a day. However, individual needs vary.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E4300B-ABAA-4677-91D0-9176FB3AA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74" y="2589193"/>
            <a:ext cx="554946" cy="6609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EA23606-57E1-4852-9598-E033658A9DD1}"/>
              </a:ext>
            </a:extLst>
          </p:cNvPr>
          <p:cNvSpPr txBox="1"/>
          <p:nvPr/>
        </p:nvSpPr>
        <p:spPr>
          <a:xfrm>
            <a:off x="1317752" y="2642281"/>
            <a:ext cx="1956315" cy="64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8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Esso Breakfast Sandwich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0AF637-0BD4-42CF-8C48-A0D1CDE54FA2}"/>
              </a:ext>
            </a:extLst>
          </p:cNvPr>
          <p:cNvSpPr txBox="1"/>
          <p:nvPr/>
        </p:nvSpPr>
        <p:spPr>
          <a:xfrm>
            <a:off x="3269045" y="2635186"/>
            <a:ext cx="4357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Egg, Cheddar Cheese, Bacon or Sausage on Choice of Toast, Bagel or English Muffin with Mayo, Lettuce and Tomato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63CF18-7CA9-46CA-B5B4-D6E2F532F85A}"/>
              </a:ext>
            </a:extLst>
          </p:cNvPr>
          <p:cNvSpPr txBox="1"/>
          <p:nvPr/>
        </p:nvSpPr>
        <p:spPr>
          <a:xfrm>
            <a:off x="7281883" y="2638308"/>
            <a:ext cx="1241307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4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$5.75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7B43527-AD5F-4304-9347-8E8AFD1F84AC}"/>
              </a:ext>
            </a:extLst>
          </p:cNvPr>
          <p:cNvSpPr txBox="1"/>
          <p:nvPr/>
        </p:nvSpPr>
        <p:spPr>
          <a:xfrm>
            <a:off x="9399158" y="2576751"/>
            <a:ext cx="1412422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Tasty Sides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B857C5-9C0C-42A4-BDD3-9992085B99C8}"/>
              </a:ext>
            </a:extLst>
          </p:cNvPr>
          <p:cNvSpPr txBox="1"/>
          <p:nvPr/>
        </p:nvSpPr>
        <p:spPr>
          <a:xfrm>
            <a:off x="8924511" y="5794843"/>
            <a:ext cx="25814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* Or Last Day of the Work Week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49F05F5-5DA0-40F3-8AEA-F2E204E2500D}"/>
              </a:ext>
            </a:extLst>
          </p:cNvPr>
          <p:cNvSpPr txBox="1"/>
          <p:nvPr/>
        </p:nvSpPr>
        <p:spPr>
          <a:xfrm>
            <a:off x="8924511" y="5536560"/>
            <a:ext cx="25814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Taxes Extra For All Items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36AFDC-ACE3-4109-B0A5-DFD0CCA2B1EC}"/>
              </a:ext>
            </a:extLst>
          </p:cNvPr>
          <p:cNvSpPr txBox="1"/>
          <p:nvPr/>
        </p:nvSpPr>
        <p:spPr>
          <a:xfrm>
            <a:off x="3280187" y="5186803"/>
            <a:ext cx="1671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Cream Cheese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DF08BB7-C88D-43C3-861E-E159BCFD82FB}"/>
              </a:ext>
            </a:extLst>
          </p:cNvPr>
          <p:cNvSpPr/>
          <p:nvPr/>
        </p:nvSpPr>
        <p:spPr>
          <a:xfrm>
            <a:off x="7420975" y="4873437"/>
            <a:ext cx="963122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1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$1.68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74154-4408-4FAF-934A-DE015B295D1A}"/>
              </a:ext>
            </a:extLst>
          </p:cNvPr>
          <p:cNvSpPr/>
          <p:nvPr/>
        </p:nvSpPr>
        <p:spPr>
          <a:xfrm>
            <a:off x="3009497" y="5738119"/>
            <a:ext cx="509188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1" b="1" dirty="0">
                <a:latin typeface="Century Gothic" panose="020B0502020202020204" pitchFamily="34" charset="0"/>
              </a:rPr>
              <a:t>Breakfast Served 7 am – 10:30 am</a:t>
            </a:r>
            <a:endParaRPr lang="en-US" sz="180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4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883E73F5-9AC6-40BF-87DB-07103A2BA16E}"/>
              </a:ext>
            </a:extLst>
          </p:cNvPr>
          <p:cNvSpPr txBox="1"/>
          <p:nvPr/>
        </p:nvSpPr>
        <p:spPr>
          <a:xfrm>
            <a:off x="4645112" y="790756"/>
            <a:ext cx="131509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08">
              <a:defRPr/>
            </a:pPr>
            <a:endParaRPr lang="en-US" sz="12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Poutine Side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Poutine Large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French Fries –</a:t>
            </a:r>
            <a:r>
              <a:rPr lang="en-US" sz="1100" dirty="0" err="1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</a:t>
            </a:r>
            <a:endParaRPr lang="en-US" sz="11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French Fries -</a:t>
            </a:r>
            <a:r>
              <a:rPr lang="en-US" sz="1100" dirty="0" err="1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Lrg</a:t>
            </a:r>
            <a:endParaRPr lang="en-US" sz="11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Onion Rings – </a:t>
            </a:r>
            <a:r>
              <a:rPr lang="en-US" sz="1100" dirty="0" err="1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</a:t>
            </a:r>
            <a:endParaRPr lang="en-US" sz="11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Onion Rings - </a:t>
            </a:r>
            <a:r>
              <a:rPr lang="en-US" sz="1100" dirty="0" err="1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Lrg</a:t>
            </a:r>
            <a:endParaRPr lang="en-US" sz="11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Salad - side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83E73F5-9AC6-40BF-87DB-07103A2BA16E}"/>
              </a:ext>
            </a:extLst>
          </p:cNvPr>
          <p:cNvSpPr txBox="1"/>
          <p:nvPr/>
        </p:nvSpPr>
        <p:spPr>
          <a:xfrm>
            <a:off x="8662174" y="805229"/>
            <a:ext cx="586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08">
              <a:defRPr/>
            </a:pPr>
            <a:endParaRPr lang="en-US" sz="12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$1.83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$0.92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$2.37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$0.90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700398" y="882751"/>
            <a:ext cx="1654698" cy="6091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9">
              <a:defRPr/>
            </a:pPr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4692" y="6398057"/>
            <a:ext cx="11206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Adults and youth (ages 13 and older) need an average of 2,000 calories a day, and children (ages 4 to 12) need an average of 1,500 calories a day. However, individual needs vary.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5A617A-2C7C-407B-9DE8-1C74A75F37FC}"/>
              </a:ext>
            </a:extLst>
          </p:cNvPr>
          <p:cNvSpPr txBox="1"/>
          <p:nvPr/>
        </p:nvSpPr>
        <p:spPr>
          <a:xfrm>
            <a:off x="5795990" y="982411"/>
            <a:ext cx="84630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$3.38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$5.42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$1.60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$3.18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$2.04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$3.63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$2.04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7591AD-8717-46FB-A866-D0F3BEF3902D}"/>
              </a:ext>
            </a:extLst>
          </p:cNvPr>
          <p:cNvSpPr txBox="1"/>
          <p:nvPr/>
        </p:nvSpPr>
        <p:spPr>
          <a:xfrm>
            <a:off x="6821495" y="989897"/>
            <a:ext cx="2156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Bacon – 2pcs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Cheese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Extra Patty or Chicken Breast</a:t>
            </a:r>
          </a:p>
          <a:p>
            <a:pPr defTabSz="771508">
              <a:defRPr/>
            </a:pPr>
            <a:r>
              <a:rPr lang="en-US" sz="11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Gravy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FE9DEFC-1467-4D19-8498-E78A38E38F51}"/>
              </a:ext>
            </a:extLst>
          </p:cNvPr>
          <p:cNvSpPr txBox="1"/>
          <p:nvPr/>
        </p:nvSpPr>
        <p:spPr>
          <a:xfrm>
            <a:off x="8998365" y="3066366"/>
            <a:ext cx="221400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1508">
              <a:defRPr/>
            </a:pPr>
            <a:endParaRPr lang="en-US" sz="13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defTabSz="771508">
              <a:defRPr/>
            </a:pPr>
            <a:r>
              <a:rPr lang="en-US" sz="13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Lettuce</a:t>
            </a:r>
          </a:p>
          <a:p>
            <a:pPr algn="ctr" defTabSz="771508">
              <a:defRPr/>
            </a:pPr>
            <a:r>
              <a:rPr lang="en-US" sz="13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Tomato</a:t>
            </a:r>
          </a:p>
          <a:p>
            <a:pPr algn="ctr" defTabSz="771508">
              <a:defRPr/>
            </a:pPr>
            <a:r>
              <a:rPr lang="en-US" sz="13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Mayo</a:t>
            </a:r>
          </a:p>
          <a:p>
            <a:pPr algn="ctr" defTabSz="771508">
              <a:defRPr/>
            </a:pPr>
            <a:r>
              <a:rPr lang="en-US" sz="13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Fresh Onions</a:t>
            </a:r>
          </a:p>
          <a:p>
            <a:pPr algn="ctr" defTabSz="771508">
              <a:defRPr/>
            </a:pPr>
            <a:r>
              <a:rPr lang="en-US" sz="13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Pickles</a:t>
            </a:r>
          </a:p>
          <a:p>
            <a:pPr algn="ctr" defTabSz="771508">
              <a:defRPr/>
            </a:pPr>
            <a:r>
              <a:rPr lang="en-US" sz="13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Banana Peppers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5D1E355-CF2F-4634-94F5-B16BADD8A340}"/>
              </a:ext>
            </a:extLst>
          </p:cNvPr>
          <p:cNvSpPr txBox="1"/>
          <p:nvPr/>
        </p:nvSpPr>
        <p:spPr>
          <a:xfrm>
            <a:off x="3519815" y="2221639"/>
            <a:ext cx="4357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Signature Beef Patty with Toppings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333F8AA-7610-4A9F-BB9F-787DC73D52A2}"/>
              </a:ext>
            </a:extLst>
          </p:cNvPr>
          <p:cNvSpPr/>
          <p:nvPr/>
        </p:nvSpPr>
        <p:spPr>
          <a:xfrm>
            <a:off x="1175739" y="4113757"/>
            <a:ext cx="2567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Swiss Mushroom Burger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BF8677F-61E1-43FC-B49F-FDC3BD553001}"/>
              </a:ext>
            </a:extLst>
          </p:cNvPr>
          <p:cNvSpPr txBox="1"/>
          <p:nvPr/>
        </p:nvSpPr>
        <p:spPr>
          <a:xfrm>
            <a:off x="3570784" y="4107915"/>
            <a:ext cx="411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Signature Beef Patty with Sauteed Mushrooms, Swiss Cheese &amp; Toppings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FE9E359-1392-4B15-964A-CA7AEF068AAA}"/>
              </a:ext>
            </a:extLst>
          </p:cNvPr>
          <p:cNvSpPr/>
          <p:nvPr/>
        </p:nvSpPr>
        <p:spPr>
          <a:xfrm>
            <a:off x="1175738" y="3494998"/>
            <a:ext cx="2592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Veggie Burger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10BBBBF-C7D5-487C-B9FC-DEFF2AFB0FD4}"/>
              </a:ext>
            </a:extLst>
          </p:cNvPr>
          <p:cNvSpPr txBox="1"/>
          <p:nvPr/>
        </p:nvSpPr>
        <p:spPr>
          <a:xfrm>
            <a:off x="3515677" y="3557159"/>
            <a:ext cx="4357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Black Bean Patty with Toppings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7AA5DA5-2ACC-4ACA-8FFB-DB6BB547C673}"/>
              </a:ext>
            </a:extLst>
          </p:cNvPr>
          <p:cNvSpPr/>
          <p:nvPr/>
        </p:nvSpPr>
        <p:spPr>
          <a:xfrm>
            <a:off x="1195962" y="4724720"/>
            <a:ext cx="2194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Love Me Tenders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8B4B601-B976-4FCF-A2A1-98D0933C2AC8}"/>
              </a:ext>
            </a:extLst>
          </p:cNvPr>
          <p:cNvSpPr txBox="1"/>
          <p:nvPr/>
        </p:nvSpPr>
        <p:spPr>
          <a:xfrm>
            <a:off x="3567954" y="4746427"/>
            <a:ext cx="422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Four Seasoned &amp; Breaded Chicken Fingers with Your Choice of Dipping Sauce (Sweet &amp; Sour, Honey Mustard, BBQ or Plum)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48D7669-7AE2-49F1-AE2B-8E16C0EF20CC}"/>
              </a:ext>
            </a:extLst>
          </p:cNvPr>
          <p:cNvSpPr/>
          <p:nvPr/>
        </p:nvSpPr>
        <p:spPr>
          <a:xfrm>
            <a:off x="1180297" y="2185647"/>
            <a:ext cx="19512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Canuck Burger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FEE3BE4-CB24-4B46-9471-90443F75AC8E}"/>
              </a:ext>
            </a:extLst>
          </p:cNvPr>
          <p:cNvSpPr/>
          <p:nvPr/>
        </p:nvSpPr>
        <p:spPr>
          <a:xfrm>
            <a:off x="7757848" y="2189498"/>
            <a:ext cx="786311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4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$5.34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99DFAF2-5B6C-4162-A81A-0418D68C34C7}"/>
              </a:ext>
            </a:extLst>
          </p:cNvPr>
          <p:cNvSpPr/>
          <p:nvPr/>
        </p:nvSpPr>
        <p:spPr>
          <a:xfrm>
            <a:off x="7718983" y="4066378"/>
            <a:ext cx="874605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4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$7.44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ADE78F1-6FDF-4AE0-A4D8-A545EBBF324F}"/>
              </a:ext>
            </a:extLst>
          </p:cNvPr>
          <p:cNvSpPr/>
          <p:nvPr/>
        </p:nvSpPr>
        <p:spPr>
          <a:xfrm>
            <a:off x="7620692" y="3493048"/>
            <a:ext cx="1070242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4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$5.27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6B5D464-77E4-4A66-85F6-A9BE3E388FD0}"/>
              </a:ext>
            </a:extLst>
          </p:cNvPr>
          <p:cNvSpPr/>
          <p:nvPr/>
        </p:nvSpPr>
        <p:spPr>
          <a:xfrm>
            <a:off x="7669440" y="5381892"/>
            <a:ext cx="963122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4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$6.70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A6D64F6A-2C24-4439-AAE4-5E6EE5D149ED}"/>
              </a:ext>
            </a:extLst>
          </p:cNvPr>
          <p:cNvSpPr/>
          <p:nvPr/>
        </p:nvSpPr>
        <p:spPr>
          <a:xfrm>
            <a:off x="804528" y="4724801"/>
            <a:ext cx="359522" cy="3385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E20B566-CEBF-4EC5-8DA0-D08F39A85A7D}"/>
              </a:ext>
            </a:extLst>
          </p:cNvPr>
          <p:cNvSpPr/>
          <p:nvPr/>
        </p:nvSpPr>
        <p:spPr>
          <a:xfrm>
            <a:off x="790944" y="3484409"/>
            <a:ext cx="352249" cy="354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C90404D-DE3F-43C1-8E05-49D8A2E1B058}"/>
              </a:ext>
            </a:extLst>
          </p:cNvPr>
          <p:cNvSpPr/>
          <p:nvPr/>
        </p:nvSpPr>
        <p:spPr>
          <a:xfrm>
            <a:off x="790944" y="4104605"/>
            <a:ext cx="352249" cy="354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F76E4B1-E0E9-4429-8E15-D5159F186E87}"/>
              </a:ext>
            </a:extLst>
          </p:cNvPr>
          <p:cNvSpPr/>
          <p:nvPr/>
        </p:nvSpPr>
        <p:spPr>
          <a:xfrm>
            <a:off x="803507" y="2161182"/>
            <a:ext cx="352249" cy="354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A8FB738-47B6-445F-A439-154D1C25AD7A}"/>
              </a:ext>
            </a:extLst>
          </p:cNvPr>
          <p:cNvSpPr/>
          <p:nvPr/>
        </p:nvSpPr>
        <p:spPr>
          <a:xfrm>
            <a:off x="9248276" y="3243767"/>
            <a:ext cx="1784869" cy="4571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0EA60A2-204A-4B9D-B882-8C699F61461A}"/>
              </a:ext>
            </a:extLst>
          </p:cNvPr>
          <p:cNvSpPr txBox="1"/>
          <p:nvPr/>
        </p:nvSpPr>
        <p:spPr>
          <a:xfrm>
            <a:off x="1195961" y="2869515"/>
            <a:ext cx="2614060" cy="61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The Tragically Chick</a:t>
            </a:r>
          </a:p>
          <a:p>
            <a:pPr defTabSz="914379">
              <a:defRPr/>
            </a:pPr>
            <a:endParaRPr lang="en-US" sz="1801" b="1" dirty="0">
              <a:solidFill>
                <a:prstClr val="black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11AA758-2295-4AEC-B280-3EF6BE378880}"/>
              </a:ext>
            </a:extLst>
          </p:cNvPr>
          <p:cNvSpPr txBox="1"/>
          <p:nvPr/>
        </p:nvSpPr>
        <p:spPr>
          <a:xfrm>
            <a:off x="3534269" y="2829606"/>
            <a:ext cx="3670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Grilled Chicken* Marinated in Our Blend of Herbs &amp; Spices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3FE6466-67DE-48D0-B460-7BCE6743AB84}"/>
              </a:ext>
            </a:extLst>
          </p:cNvPr>
          <p:cNvSpPr txBox="1"/>
          <p:nvPr/>
        </p:nvSpPr>
        <p:spPr>
          <a:xfrm>
            <a:off x="7795183" y="2823490"/>
            <a:ext cx="714562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4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$6.45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9FBF278-3E95-4A12-AC59-551041BD53B4}"/>
              </a:ext>
            </a:extLst>
          </p:cNvPr>
          <p:cNvSpPr txBox="1"/>
          <p:nvPr/>
        </p:nvSpPr>
        <p:spPr>
          <a:xfrm>
            <a:off x="9399155" y="2883198"/>
            <a:ext cx="1412422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8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Toppings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715CA1-E966-4FD8-B4AC-92CFCB9171ED}"/>
              </a:ext>
            </a:extLst>
          </p:cNvPr>
          <p:cNvSpPr txBox="1"/>
          <p:nvPr/>
        </p:nvSpPr>
        <p:spPr>
          <a:xfrm>
            <a:off x="8849981" y="5879628"/>
            <a:ext cx="25814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Taxes Extra For All Items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B5D830A-7822-4650-84B7-1209856C25E6}"/>
              </a:ext>
            </a:extLst>
          </p:cNvPr>
          <p:cNvSpPr txBox="1"/>
          <p:nvPr/>
        </p:nvSpPr>
        <p:spPr>
          <a:xfrm>
            <a:off x="3559661" y="5391374"/>
            <a:ext cx="403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3 Pieces of Toast, Lettuce, Tomatoes, Bacon, Turkey &amp; Mayo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04E3314-3679-43F7-B5C6-0CF3C1B11EB1}"/>
              </a:ext>
            </a:extLst>
          </p:cNvPr>
          <p:cNvSpPr/>
          <p:nvPr/>
        </p:nvSpPr>
        <p:spPr>
          <a:xfrm>
            <a:off x="7681063" y="4658888"/>
            <a:ext cx="963122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4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$6.45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835CCC7-D4EF-44F0-8029-1656EECE3037}"/>
              </a:ext>
            </a:extLst>
          </p:cNvPr>
          <p:cNvSpPr/>
          <p:nvPr/>
        </p:nvSpPr>
        <p:spPr>
          <a:xfrm>
            <a:off x="796234" y="5386525"/>
            <a:ext cx="359522" cy="3385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C69CCEB-DE2C-493E-98B8-85F2F12DF74D}"/>
              </a:ext>
            </a:extLst>
          </p:cNvPr>
          <p:cNvSpPr/>
          <p:nvPr/>
        </p:nvSpPr>
        <p:spPr>
          <a:xfrm>
            <a:off x="1171957" y="5386526"/>
            <a:ext cx="22989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Clubhouse Sandwich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3C28DBEE-585A-4FBF-9BE7-AC6E6F58BB53}"/>
              </a:ext>
            </a:extLst>
          </p:cNvPr>
          <p:cNvSpPr/>
          <p:nvPr/>
        </p:nvSpPr>
        <p:spPr>
          <a:xfrm>
            <a:off x="803507" y="2864953"/>
            <a:ext cx="352249" cy="354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FB23435-0914-4EBB-B738-151A34A555FA}"/>
              </a:ext>
            </a:extLst>
          </p:cNvPr>
          <p:cNvSpPr txBox="1"/>
          <p:nvPr/>
        </p:nvSpPr>
        <p:spPr>
          <a:xfrm>
            <a:off x="3495366" y="3214795"/>
            <a:ext cx="44937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* Crispy Chicken Available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71B1E43-4CFE-4E22-A87B-7E59261FF688}"/>
              </a:ext>
            </a:extLst>
          </p:cNvPr>
          <p:cNvSpPr/>
          <p:nvPr/>
        </p:nvSpPr>
        <p:spPr>
          <a:xfrm>
            <a:off x="4552100" y="551789"/>
            <a:ext cx="19512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Tasty Sides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748F7C6-55E0-4E37-88A9-451BC1009BCD}"/>
              </a:ext>
            </a:extLst>
          </p:cNvPr>
          <p:cNvSpPr/>
          <p:nvPr/>
        </p:nvSpPr>
        <p:spPr>
          <a:xfrm>
            <a:off x="6821493" y="890344"/>
            <a:ext cx="2322507" cy="4571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555E3FB-2D1F-4C4D-8BED-4D4E5C30D583}"/>
              </a:ext>
            </a:extLst>
          </p:cNvPr>
          <p:cNvSpPr/>
          <p:nvPr/>
        </p:nvSpPr>
        <p:spPr>
          <a:xfrm>
            <a:off x="7175354" y="581217"/>
            <a:ext cx="19512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Extra’s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DE3A35-2161-40EB-9F7D-8C80FD2A543F}"/>
              </a:ext>
            </a:extLst>
          </p:cNvPr>
          <p:cNvSpPr/>
          <p:nvPr/>
        </p:nvSpPr>
        <p:spPr>
          <a:xfrm>
            <a:off x="2981806" y="5881070"/>
            <a:ext cx="509188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1" b="1" dirty="0">
                <a:latin typeface="Century Gothic" panose="020B0502020202020204" pitchFamily="34" charset="0"/>
              </a:rPr>
              <a:t>Lunch Served 11 am – 2:00 pm</a:t>
            </a:r>
            <a:endParaRPr lang="en-US" sz="180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1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2312882" y="2722682"/>
            <a:ext cx="200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Mixed Greens, Tomatoes, Cucumbers, Peppers &amp; Shredded Carrots</a:t>
            </a:r>
          </a:p>
        </p:txBody>
      </p: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4644745" y="2111457"/>
            <a:ext cx="0" cy="18796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402416" y="2204217"/>
            <a:ext cx="2118478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8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Californian Salad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C6CC86D-1812-4A85-8A67-683481A03A56}"/>
              </a:ext>
            </a:extLst>
          </p:cNvPr>
          <p:cNvSpPr/>
          <p:nvPr/>
        </p:nvSpPr>
        <p:spPr>
          <a:xfrm>
            <a:off x="2312884" y="2205333"/>
            <a:ext cx="1854144" cy="61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Garden </a:t>
            </a:r>
            <a:r>
              <a:rPr lang="en-US" sz="18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Salad</a:t>
            </a:r>
          </a:p>
          <a:p>
            <a:pPr algn="ctr" defTabSz="914379">
              <a:defRPr/>
            </a:pPr>
            <a:endParaRPr lang="en-US" sz="1600" b="1" dirty="0">
              <a:solidFill>
                <a:prstClr val="black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>
            <a:off x="7920676" y="2106030"/>
            <a:ext cx="0" cy="18796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4932803" y="2219358"/>
            <a:ext cx="352249" cy="354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23E2460-619E-4F90-8B87-020B1A854993}"/>
              </a:ext>
            </a:extLst>
          </p:cNvPr>
          <p:cNvSpPr/>
          <p:nvPr/>
        </p:nvSpPr>
        <p:spPr>
          <a:xfrm>
            <a:off x="1865893" y="2219358"/>
            <a:ext cx="352249" cy="3541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83E73F5-9AC6-40BF-87DB-07103A2BA16E}"/>
              </a:ext>
            </a:extLst>
          </p:cNvPr>
          <p:cNvSpPr txBox="1"/>
          <p:nvPr/>
        </p:nvSpPr>
        <p:spPr>
          <a:xfrm>
            <a:off x="1865892" y="4315885"/>
            <a:ext cx="23875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1508">
              <a:defRPr/>
            </a:pPr>
            <a:r>
              <a:rPr lang="en-US" sz="20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Small 16 oz Salad</a:t>
            </a:r>
          </a:p>
          <a:p>
            <a:pPr algn="ctr" defTabSz="771508">
              <a:defRPr/>
            </a:pPr>
            <a:endParaRPr lang="en-US" sz="12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defTabSz="771508">
              <a:defRPr/>
            </a:pPr>
            <a:r>
              <a:rPr lang="en-US" sz="36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$4.61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987548" y="4733141"/>
            <a:ext cx="2144221" cy="4571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4692" y="6398057"/>
            <a:ext cx="11206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Adults and youth (ages 13 and older) need an average of 2,000 calories a day, and children (ages 4 to 12) need an average of 1,500 calories a day. However, individual needs vary.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2586BD-D1CD-4BBD-B229-630B9866DB41}"/>
              </a:ext>
            </a:extLst>
          </p:cNvPr>
          <p:cNvSpPr/>
          <p:nvPr/>
        </p:nvSpPr>
        <p:spPr>
          <a:xfrm>
            <a:off x="8238084" y="2223635"/>
            <a:ext cx="352249" cy="3456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38875E-37DF-4750-9A03-946C4FD0C625}"/>
              </a:ext>
            </a:extLst>
          </p:cNvPr>
          <p:cNvSpPr txBox="1"/>
          <p:nvPr/>
        </p:nvSpPr>
        <p:spPr>
          <a:xfrm>
            <a:off x="8707449" y="2199939"/>
            <a:ext cx="2008323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9">
              <a:defRPr/>
            </a:pPr>
            <a:r>
              <a:rPr lang="en-US" sz="1801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Caesar Salad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786FC88-11A8-4AE1-BB0D-1002996ED535}"/>
              </a:ext>
            </a:extLst>
          </p:cNvPr>
          <p:cNvSpPr txBox="1"/>
          <p:nvPr/>
        </p:nvSpPr>
        <p:spPr>
          <a:xfrm>
            <a:off x="5110854" y="765936"/>
            <a:ext cx="2661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Salads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BD911E1-938B-4D29-88AC-F37F4B5B113F}"/>
              </a:ext>
            </a:extLst>
          </p:cNvPr>
          <p:cNvSpPr txBox="1"/>
          <p:nvPr/>
        </p:nvSpPr>
        <p:spPr>
          <a:xfrm>
            <a:off x="5457489" y="2712907"/>
            <a:ext cx="200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Mixed Greens, Tomatoes, Cucumbers, Shredded Carrot, Sunflower Seeds &amp; Dried Cranberries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4A4D6C-075D-4AFC-B7F5-DE17E061A776}"/>
              </a:ext>
            </a:extLst>
          </p:cNvPr>
          <p:cNvSpPr txBox="1"/>
          <p:nvPr/>
        </p:nvSpPr>
        <p:spPr>
          <a:xfrm>
            <a:off x="8707450" y="2712908"/>
            <a:ext cx="200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Romaine Lettuce, Croutons, Parmesan Cheese &amp; Bacon Bits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062707-57AC-46A2-94FC-1692DD099D3A}"/>
              </a:ext>
            </a:extLst>
          </p:cNvPr>
          <p:cNvSpPr txBox="1"/>
          <p:nvPr/>
        </p:nvSpPr>
        <p:spPr>
          <a:xfrm>
            <a:off x="4375076" y="4315886"/>
            <a:ext cx="23875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1508">
              <a:defRPr/>
            </a:pPr>
            <a:r>
              <a:rPr lang="en-US" sz="20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Large 32 oz Salad</a:t>
            </a:r>
          </a:p>
          <a:p>
            <a:pPr algn="ctr" defTabSz="771508">
              <a:defRPr/>
            </a:pPr>
            <a:endParaRPr lang="en-US" sz="12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defTabSz="771508">
              <a:defRPr/>
            </a:pPr>
            <a:r>
              <a:rPr lang="en-US" sz="36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$9.20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61F2AD-0D96-44F8-992B-5AE7AC3BFEE5}"/>
              </a:ext>
            </a:extLst>
          </p:cNvPr>
          <p:cNvSpPr/>
          <p:nvPr/>
        </p:nvSpPr>
        <p:spPr>
          <a:xfrm>
            <a:off x="4496732" y="4733141"/>
            <a:ext cx="2144221" cy="4571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BD6EA3-225C-409B-9C8C-E32865AA9DDF}"/>
              </a:ext>
            </a:extLst>
          </p:cNvPr>
          <p:cNvSpPr txBox="1"/>
          <p:nvPr/>
        </p:nvSpPr>
        <p:spPr>
          <a:xfrm>
            <a:off x="7171645" y="4325491"/>
            <a:ext cx="3412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1508">
              <a:defRPr/>
            </a:pPr>
            <a:r>
              <a:rPr lang="en-US" sz="20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A Protein</a:t>
            </a:r>
          </a:p>
          <a:p>
            <a:pPr algn="ctr" defTabSz="771508">
              <a:defRPr/>
            </a:pPr>
            <a:endParaRPr lang="en-US" sz="12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defTabSz="771508">
              <a:defRPr/>
            </a:pPr>
            <a:r>
              <a:rPr lang="en-US" sz="16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Grilled or Crispy Chicken or Tuna</a:t>
            </a:r>
          </a:p>
          <a:p>
            <a:pPr algn="ctr" defTabSz="771508">
              <a:defRPr/>
            </a:pPr>
            <a:r>
              <a:rPr lang="en-US" sz="36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+$2.37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927BF4-B9B8-4E29-B6B9-FFA2214BCB04}"/>
              </a:ext>
            </a:extLst>
          </p:cNvPr>
          <p:cNvSpPr/>
          <p:nvPr/>
        </p:nvSpPr>
        <p:spPr>
          <a:xfrm flipV="1">
            <a:off x="7279779" y="4733139"/>
            <a:ext cx="3187925" cy="4572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9">
              <a:defRPr/>
            </a:pPr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0D3F5F-E11E-49E1-8E8D-6C041AA602FE}"/>
              </a:ext>
            </a:extLst>
          </p:cNvPr>
          <p:cNvSpPr txBox="1"/>
          <p:nvPr/>
        </p:nvSpPr>
        <p:spPr>
          <a:xfrm>
            <a:off x="8849981" y="5879628"/>
            <a:ext cx="25814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9"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Taxes Extra For All Items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8A5C26-6535-4414-A37F-917571B15C78}"/>
              </a:ext>
            </a:extLst>
          </p:cNvPr>
          <p:cNvSpPr/>
          <p:nvPr/>
        </p:nvSpPr>
        <p:spPr>
          <a:xfrm>
            <a:off x="3009497" y="5738119"/>
            <a:ext cx="5091882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1" b="1" dirty="0">
                <a:latin typeface="Century Gothic" panose="020B0502020202020204" pitchFamily="34" charset="0"/>
              </a:rPr>
              <a:t>Lunch Served 11 am – 2:00 pm</a:t>
            </a:r>
            <a:endParaRPr lang="en-US" sz="180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/>
          <p:cNvSpPr txBox="1">
            <a:spLocks/>
          </p:cNvSpPr>
          <p:nvPr/>
        </p:nvSpPr>
        <p:spPr>
          <a:xfrm>
            <a:off x="7099762" y="2063217"/>
            <a:ext cx="1377184" cy="2105371"/>
          </a:xfrm>
          <a:prstGeom prst="rect">
            <a:avLst/>
          </a:prstGeom>
        </p:spPr>
        <p:txBody>
          <a:bodyPr numCol="1" spcCol="2743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11719">
              <a:buNone/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Menu Item 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3.99</a:t>
            </a:r>
          </a:p>
          <a:p>
            <a:pPr marL="0" indent="0" algn="ctr" defTabSz="311719">
              <a:buNone/>
            </a:pPr>
            <a:r>
              <a:rPr lang="en-US" sz="614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item</a:t>
            </a: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 defTabSz="311719">
              <a:buNone/>
            </a:pPr>
            <a:endParaRPr lang="en-US" sz="614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buNone/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Menu Item 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3.99</a:t>
            </a:r>
          </a:p>
          <a:p>
            <a:pPr marL="0" indent="0" algn="ctr" defTabSz="311719">
              <a:buNone/>
            </a:pPr>
            <a:r>
              <a:rPr lang="en-US" sz="614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item</a:t>
            </a: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 defTabSz="311719">
              <a:buNone/>
            </a:pPr>
            <a:endParaRPr lang="en-US" sz="614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buNone/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Menu Item 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3.99</a:t>
            </a:r>
          </a:p>
          <a:p>
            <a:pPr marL="0" indent="0" algn="ctr" defTabSz="311719">
              <a:buNone/>
            </a:pPr>
            <a:r>
              <a:rPr lang="en-US" sz="614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item</a:t>
            </a: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 defTabSz="311719">
              <a:buNone/>
            </a:pPr>
            <a:endParaRPr lang="en-US" sz="614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buNone/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Advertise promotions </a:t>
            </a:r>
            <a:b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or special events.</a:t>
            </a:r>
            <a:endParaRPr lang="en-US" sz="614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7099762" y="4606904"/>
            <a:ext cx="1377184" cy="1815085"/>
          </a:xfrm>
          <a:prstGeom prst="rect">
            <a:avLst/>
          </a:prstGeom>
        </p:spPr>
        <p:txBody>
          <a:bodyPr numCol="1" spcCol="2743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11719">
              <a:lnSpc>
                <a:spcPct val="90000"/>
              </a:lnSpc>
              <a:buNone/>
            </a:pPr>
            <a:r>
              <a:rPr lang="en-US" sz="614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MONDAY</a:t>
            </a:r>
            <a:endParaRPr lang="en-US" sz="614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lnSpc>
                <a:spcPct val="90000"/>
              </a:lnSpc>
              <a:buNone/>
            </a:pP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Soup here - </a:t>
            </a:r>
            <a:r>
              <a:rPr lang="en-US" sz="614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or</a:t>
            </a: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- Soup here</a:t>
            </a:r>
          </a:p>
          <a:p>
            <a:pPr marL="0" indent="0" algn="ctr" defTabSz="311719">
              <a:lnSpc>
                <a:spcPct val="90000"/>
              </a:lnSpc>
              <a:buNone/>
            </a:pPr>
            <a:endParaRPr lang="en-US" sz="614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lnSpc>
                <a:spcPct val="90000"/>
              </a:lnSpc>
              <a:buNone/>
            </a:pPr>
            <a:r>
              <a:rPr lang="en-US" sz="614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TUESDAY</a:t>
            </a:r>
            <a:endParaRPr lang="en-US" sz="614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lnSpc>
                <a:spcPct val="90000"/>
              </a:lnSpc>
              <a:buNone/>
            </a:pP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Soup here - </a:t>
            </a:r>
            <a:r>
              <a:rPr lang="en-US" sz="614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or</a:t>
            </a: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- Soup here</a:t>
            </a:r>
          </a:p>
          <a:p>
            <a:pPr marL="0" indent="0" algn="ctr" defTabSz="311719">
              <a:lnSpc>
                <a:spcPct val="90000"/>
              </a:lnSpc>
              <a:buNone/>
            </a:pPr>
            <a:endParaRPr lang="en-US" sz="614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lnSpc>
                <a:spcPct val="90000"/>
              </a:lnSpc>
              <a:buNone/>
            </a:pPr>
            <a:r>
              <a:rPr lang="en-US" sz="614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WEDNESDAY</a:t>
            </a:r>
            <a:endParaRPr lang="en-US" sz="614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lnSpc>
                <a:spcPct val="90000"/>
              </a:lnSpc>
              <a:buNone/>
            </a:pP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Soup here - </a:t>
            </a:r>
            <a:r>
              <a:rPr lang="en-US" sz="614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or</a:t>
            </a: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- Soup here</a:t>
            </a:r>
          </a:p>
          <a:p>
            <a:pPr marL="0" indent="0" algn="ctr" defTabSz="311719">
              <a:lnSpc>
                <a:spcPct val="90000"/>
              </a:lnSpc>
              <a:buNone/>
            </a:pPr>
            <a:endParaRPr lang="en-US" sz="614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lnSpc>
                <a:spcPct val="90000"/>
              </a:lnSpc>
              <a:buNone/>
            </a:pPr>
            <a:r>
              <a:rPr lang="en-US" sz="614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THURSDAY</a:t>
            </a:r>
            <a:endParaRPr lang="en-US" sz="614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lnSpc>
                <a:spcPct val="90000"/>
              </a:lnSpc>
              <a:buNone/>
            </a:pP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Soup here - </a:t>
            </a:r>
            <a:r>
              <a:rPr lang="en-US" sz="614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or</a:t>
            </a: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- Soup here</a:t>
            </a:r>
          </a:p>
          <a:p>
            <a:pPr marL="0" indent="0" algn="ctr" defTabSz="311719">
              <a:lnSpc>
                <a:spcPct val="90000"/>
              </a:lnSpc>
              <a:buNone/>
            </a:pPr>
            <a:endParaRPr lang="en-US" sz="614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lnSpc>
                <a:spcPct val="90000"/>
              </a:lnSpc>
              <a:buNone/>
            </a:pPr>
            <a:r>
              <a:rPr lang="en-US" sz="614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FRIDAY</a:t>
            </a:r>
            <a:endParaRPr lang="en-US" sz="614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0" indent="0" algn="ctr" defTabSz="311719">
              <a:lnSpc>
                <a:spcPct val="90000"/>
              </a:lnSpc>
              <a:buNone/>
            </a:pP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Soup here - </a:t>
            </a:r>
            <a:r>
              <a:rPr lang="en-US" sz="614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or</a:t>
            </a:r>
            <a:r>
              <a:rPr lang="en-US" sz="614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- Soup here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443846" y="6421989"/>
            <a:ext cx="3713019" cy="154845"/>
          </a:xfrm>
          <a:prstGeom prst="rect">
            <a:avLst/>
          </a:prstGeom>
        </p:spPr>
        <p:txBody>
          <a:bodyPr vert="horz" lIns="62345" tIns="31173" rIns="62345" bIns="31173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11719">
              <a:lnSpc>
                <a:spcPct val="90000"/>
              </a:lnSpc>
            </a:pP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contact name |title | </a:t>
            </a:r>
            <a:r>
              <a:rPr lang="en-US" sz="682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first.last@compass-usa.com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 | 000.000.0000 </a:t>
            </a:r>
          </a:p>
        </p:txBody>
      </p:sp>
      <p:sp>
        <p:nvSpPr>
          <p:cNvPr id="13" name="Text Placeholder 16"/>
          <p:cNvSpPr>
            <a:spLocks noGrp="1"/>
          </p:cNvSpPr>
          <p:nvPr/>
        </p:nvSpPr>
        <p:spPr>
          <a:xfrm>
            <a:off x="4191001" y="2642483"/>
            <a:ext cx="2606386" cy="886216"/>
          </a:xfrm>
          <a:prstGeom prst="rect">
            <a:avLst/>
          </a:prstGeom>
        </p:spPr>
        <p:txBody>
          <a:bodyPr vert="horz" lIns="0" tIns="0" rIns="0" bIns="0" numCol="1" spcCol="274320" rtlCol="0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venir LT Std 65 Medium"/>
                <a:ea typeface="+mn-ea"/>
                <a:cs typeface="Avenir LT Std 65 Medium"/>
              </a:defRPr>
            </a:lvl1pPr>
            <a:lvl2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2pPr>
            <a:lvl3pPr marL="0" marR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3pPr>
            <a:lvl4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4pPr>
            <a:lvl5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Breakfast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3.99</a:t>
            </a:r>
          </a:p>
          <a:p>
            <a:pPr algn="l" defTabSz="311719">
              <a:lnSpc>
                <a:spcPct val="100000"/>
              </a:lnSpc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 description here about the breakfast item.</a:t>
            </a:r>
          </a:p>
          <a:p>
            <a:pPr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Station Name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6.99</a:t>
            </a:r>
            <a:endParaRPr lang="en-US" sz="682" dirty="0">
              <a:solidFill>
                <a:prstClr val="black">
                  <a:lumMod val="85000"/>
                  <a:lumOff val="15000"/>
                </a:prstClr>
              </a:solidFill>
              <a:latin typeface="Century Gothic"/>
              <a:cs typeface="Century Gothic"/>
            </a:endParaRPr>
          </a:p>
          <a:p>
            <a:pPr algn="l" defTabSz="311719">
              <a:lnSpc>
                <a:spcPct val="100000"/>
              </a:lnSpc>
              <a:spcBef>
                <a:spcPts val="0"/>
              </a:spcBef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  <a:t>a description here about the breakfast item.</a:t>
            </a:r>
          </a:p>
          <a:p>
            <a:pPr lvl="1"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Chef’s Table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11.99</a:t>
            </a:r>
          </a:p>
          <a:p>
            <a:pPr algn="l" defTabSz="311719">
              <a:lnSpc>
                <a:spcPct val="100000"/>
              </a:lnSpc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 description here about the breakfast item.</a:t>
            </a:r>
          </a:p>
        </p:txBody>
      </p:sp>
      <p:sp>
        <p:nvSpPr>
          <p:cNvPr id="17" name="Text Placeholder 16"/>
          <p:cNvSpPr>
            <a:spLocks noGrp="1"/>
          </p:cNvSpPr>
          <p:nvPr/>
        </p:nvSpPr>
        <p:spPr>
          <a:xfrm>
            <a:off x="4191001" y="3577193"/>
            <a:ext cx="2606386" cy="886216"/>
          </a:xfrm>
          <a:prstGeom prst="rect">
            <a:avLst/>
          </a:prstGeom>
        </p:spPr>
        <p:txBody>
          <a:bodyPr vert="horz" lIns="0" tIns="0" rIns="0" bIns="0" numCol="1" spcCol="274320" rtlCol="0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venir LT Std 65 Medium"/>
                <a:ea typeface="+mn-ea"/>
                <a:cs typeface="Avenir LT Std 65 Medium"/>
              </a:defRPr>
            </a:lvl1pPr>
            <a:lvl2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2pPr>
            <a:lvl3pPr marL="0" marR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3pPr>
            <a:lvl4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4pPr>
            <a:lvl5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Breakfast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3.99</a:t>
            </a:r>
          </a:p>
          <a:p>
            <a:pPr algn="l" defTabSz="311719">
              <a:lnSpc>
                <a:spcPct val="100000"/>
              </a:lnSpc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 description here about the breakfast item.</a:t>
            </a:r>
          </a:p>
          <a:p>
            <a:pPr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Station Name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6.99</a:t>
            </a:r>
            <a:endParaRPr lang="en-US" sz="682" dirty="0">
              <a:solidFill>
                <a:prstClr val="black">
                  <a:lumMod val="85000"/>
                  <a:lumOff val="15000"/>
                </a:prstClr>
              </a:solidFill>
              <a:latin typeface="Century Gothic"/>
              <a:cs typeface="Century Gothic"/>
            </a:endParaRPr>
          </a:p>
          <a:p>
            <a:pPr algn="l" defTabSz="311719">
              <a:lnSpc>
                <a:spcPct val="100000"/>
              </a:lnSpc>
              <a:spcBef>
                <a:spcPts val="0"/>
              </a:spcBef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  <a:t>a description here about the breakfast item.</a:t>
            </a:r>
          </a:p>
          <a:p>
            <a:pPr lvl="1"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Chef’s Table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11.99</a:t>
            </a:r>
          </a:p>
          <a:p>
            <a:pPr algn="l" defTabSz="311719">
              <a:lnSpc>
                <a:spcPct val="100000"/>
              </a:lnSpc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 description here about the breakfast item.</a:t>
            </a:r>
          </a:p>
        </p:txBody>
      </p:sp>
      <p:sp>
        <p:nvSpPr>
          <p:cNvPr id="18" name="Text Placeholder 16"/>
          <p:cNvSpPr>
            <a:spLocks noGrp="1"/>
          </p:cNvSpPr>
          <p:nvPr/>
        </p:nvSpPr>
        <p:spPr>
          <a:xfrm>
            <a:off x="4191001" y="4518158"/>
            <a:ext cx="2606386" cy="886216"/>
          </a:xfrm>
          <a:prstGeom prst="rect">
            <a:avLst/>
          </a:prstGeom>
        </p:spPr>
        <p:txBody>
          <a:bodyPr vert="horz" lIns="0" tIns="0" rIns="0" bIns="0" numCol="1" spcCol="274320" rtlCol="0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venir LT Std 65 Medium"/>
                <a:ea typeface="+mn-ea"/>
                <a:cs typeface="Avenir LT Std 65 Medium"/>
              </a:defRPr>
            </a:lvl1pPr>
            <a:lvl2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2pPr>
            <a:lvl3pPr marL="0" marR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3pPr>
            <a:lvl4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4pPr>
            <a:lvl5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Breakfast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3.99</a:t>
            </a:r>
          </a:p>
          <a:p>
            <a:pPr algn="l" defTabSz="311719">
              <a:lnSpc>
                <a:spcPct val="100000"/>
              </a:lnSpc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 description here about the breakfast item.</a:t>
            </a:r>
          </a:p>
          <a:p>
            <a:pPr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Adobe Flat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6.99</a:t>
            </a:r>
            <a:endParaRPr lang="en-US" sz="682" dirty="0">
              <a:solidFill>
                <a:prstClr val="black">
                  <a:lumMod val="85000"/>
                  <a:lumOff val="15000"/>
                </a:prstClr>
              </a:solidFill>
              <a:latin typeface="Century Gothic"/>
              <a:cs typeface="Century Gothic"/>
            </a:endParaRPr>
          </a:p>
          <a:p>
            <a:pPr algn="l" defTabSz="311719">
              <a:lnSpc>
                <a:spcPct val="100000"/>
              </a:lnSpc>
              <a:spcBef>
                <a:spcPts val="0"/>
              </a:spcBef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  <a:t>a description here about the breakfast item.</a:t>
            </a:r>
          </a:p>
          <a:p>
            <a:pPr lvl="1"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Chef’s Table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11.99</a:t>
            </a:r>
          </a:p>
          <a:p>
            <a:pPr algn="l" defTabSz="311719">
              <a:lnSpc>
                <a:spcPct val="100000"/>
              </a:lnSpc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 description here about the breakfast item.</a:t>
            </a:r>
          </a:p>
        </p:txBody>
      </p:sp>
      <p:sp>
        <p:nvSpPr>
          <p:cNvPr id="19" name="Text Placeholder 16"/>
          <p:cNvSpPr>
            <a:spLocks noGrp="1"/>
          </p:cNvSpPr>
          <p:nvPr/>
        </p:nvSpPr>
        <p:spPr>
          <a:xfrm>
            <a:off x="4191001" y="5455702"/>
            <a:ext cx="2606386" cy="886216"/>
          </a:xfrm>
          <a:prstGeom prst="rect">
            <a:avLst/>
          </a:prstGeom>
        </p:spPr>
        <p:txBody>
          <a:bodyPr vert="horz" lIns="0" tIns="0" rIns="0" bIns="0" numCol="1" spcCol="274320" rtlCol="0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venir LT Std 65 Medium"/>
                <a:ea typeface="+mn-ea"/>
                <a:cs typeface="Avenir LT Std 65 Medium"/>
              </a:defRPr>
            </a:lvl1pPr>
            <a:lvl2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2pPr>
            <a:lvl3pPr marL="0" marR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3pPr>
            <a:lvl4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4pPr>
            <a:lvl5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0" i="0" kern="1200">
                <a:solidFill>
                  <a:schemeClr val="tx1"/>
                </a:solidFill>
                <a:latin typeface="Avenir LT Std 35 Light"/>
                <a:ea typeface="+mn-ea"/>
                <a:cs typeface="Avenir LT Std 3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Breakfast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3.99</a:t>
            </a:r>
          </a:p>
          <a:p>
            <a:pPr algn="l" defTabSz="311719">
              <a:lnSpc>
                <a:spcPct val="100000"/>
              </a:lnSpc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 description here about the breakfast item.</a:t>
            </a:r>
          </a:p>
          <a:p>
            <a:pPr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Adobe Flat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6.99</a:t>
            </a:r>
            <a:endParaRPr lang="en-US" sz="682" dirty="0">
              <a:solidFill>
                <a:prstClr val="black">
                  <a:lumMod val="85000"/>
                  <a:lumOff val="15000"/>
                </a:prstClr>
              </a:solidFill>
              <a:latin typeface="Century Gothic"/>
              <a:cs typeface="Century Gothic"/>
            </a:endParaRPr>
          </a:p>
          <a:p>
            <a:pPr algn="l" defTabSz="311719">
              <a:lnSpc>
                <a:spcPct val="100000"/>
              </a:lnSpc>
              <a:spcBef>
                <a:spcPts val="0"/>
              </a:spcBef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"/>
              </a:rPr>
              <a:t>a description here about the breakfast item.</a:t>
            </a:r>
          </a:p>
          <a:p>
            <a:pPr lvl="1" algn="l" defTabSz="311719">
              <a:lnSpc>
                <a:spcPct val="110000"/>
              </a:lnSpc>
              <a:tabLst>
                <a:tab pos="2571681" algn="r"/>
              </a:tabLst>
            </a:pPr>
            <a:r>
              <a:rPr lang="en-US" sz="682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Chef’s Table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Century Gothic"/>
              </a:rPr>
              <a:t>	</a:t>
            </a:r>
            <a:r>
              <a:rPr lang="en-US" sz="682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11.99</a:t>
            </a:r>
          </a:p>
          <a:p>
            <a:pPr algn="l" defTabSz="311719">
              <a:lnSpc>
                <a:spcPct val="100000"/>
              </a:lnSpc>
              <a:tabLst>
                <a:tab pos="2571681" algn="r"/>
              </a:tabLst>
            </a:pP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 can put a description here about the breakfast item You can put</a:t>
            </a:r>
            <a:b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</a:br>
            <a:r>
              <a:rPr lang="en-US" sz="477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 description here about the breakfast item.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20EA12-AB00-4F3B-A4E6-196FD1CB5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2267D6B-341D-4ADB-8C5D-0F5329B3B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F79087-A913-4CB7-A266-BA43CB25E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" y="-38452"/>
            <a:ext cx="1218853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9A2338-F305-4F44-BD5F-DB6E5B345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221" y="322192"/>
            <a:ext cx="5582268" cy="112136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5D00BD-2E38-4258-8A1E-1F8C923EA7CF}"/>
              </a:ext>
            </a:extLst>
          </p:cNvPr>
          <p:cNvCxnSpPr>
            <a:cxnSpLocks/>
          </p:cNvCxnSpPr>
          <p:nvPr/>
        </p:nvCxnSpPr>
        <p:spPr>
          <a:xfrm>
            <a:off x="3905011" y="2579585"/>
            <a:ext cx="0" cy="498764"/>
          </a:xfrm>
          <a:prstGeom prst="line">
            <a:avLst/>
          </a:prstGeom>
          <a:ln w="254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117C75-D542-4645-8972-88169181C1CA}"/>
              </a:ext>
            </a:extLst>
          </p:cNvPr>
          <p:cNvCxnSpPr>
            <a:cxnSpLocks/>
          </p:cNvCxnSpPr>
          <p:nvPr/>
        </p:nvCxnSpPr>
        <p:spPr>
          <a:xfrm>
            <a:off x="3905011" y="3422016"/>
            <a:ext cx="0" cy="498764"/>
          </a:xfrm>
          <a:prstGeom prst="line">
            <a:avLst/>
          </a:prstGeom>
          <a:ln w="254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C7DAAE-CEEC-4356-AD7F-0AF95956B462}"/>
              </a:ext>
            </a:extLst>
          </p:cNvPr>
          <p:cNvCxnSpPr>
            <a:cxnSpLocks/>
          </p:cNvCxnSpPr>
          <p:nvPr/>
        </p:nvCxnSpPr>
        <p:spPr>
          <a:xfrm>
            <a:off x="3959260" y="4242812"/>
            <a:ext cx="0" cy="498764"/>
          </a:xfrm>
          <a:prstGeom prst="line">
            <a:avLst/>
          </a:prstGeom>
          <a:ln w="254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F81A125-7136-4E74-A51E-0DCF8357D770}"/>
              </a:ext>
            </a:extLst>
          </p:cNvPr>
          <p:cNvCxnSpPr>
            <a:cxnSpLocks/>
          </p:cNvCxnSpPr>
          <p:nvPr/>
        </p:nvCxnSpPr>
        <p:spPr>
          <a:xfrm>
            <a:off x="3905011" y="1878674"/>
            <a:ext cx="0" cy="498764"/>
          </a:xfrm>
          <a:prstGeom prst="line">
            <a:avLst/>
          </a:prstGeom>
          <a:ln w="254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3D4AEF-5B0F-4C4E-AF3B-9153F037C79C}"/>
              </a:ext>
            </a:extLst>
          </p:cNvPr>
          <p:cNvCxnSpPr>
            <a:cxnSpLocks/>
          </p:cNvCxnSpPr>
          <p:nvPr/>
        </p:nvCxnSpPr>
        <p:spPr>
          <a:xfrm>
            <a:off x="3905230" y="5260816"/>
            <a:ext cx="0" cy="920199"/>
          </a:xfrm>
          <a:prstGeom prst="line">
            <a:avLst/>
          </a:prstGeom>
          <a:ln w="254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D62D6F9-E779-4D79-8CD2-8686AB0E0E5F}"/>
              </a:ext>
            </a:extLst>
          </p:cNvPr>
          <p:cNvSpPr txBox="1"/>
          <p:nvPr/>
        </p:nvSpPr>
        <p:spPr>
          <a:xfrm>
            <a:off x="5540953" y="6355941"/>
            <a:ext cx="2615912" cy="30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1719"/>
            <a:r>
              <a:rPr lang="en-US" sz="1364" dirty="0">
                <a:solidFill>
                  <a:prstClr val="black"/>
                </a:solidFill>
                <a:latin typeface="Century Gothic" panose="020B0502020202020204" pitchFamily="34" charset="0"/>
              </a:rPr>
              <a:t>Taxes Extra For All Items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003B2F-57CE-45EE-BED5-720C338F9E51}"/>
              </a:ext>
            </a:extLst>
          </p:cNvPr>
          <p:cNvSpPr/>
          <p:nvPr/>
        </p:nvSpPr>
        <p:spPr>
          <a:xfrm>
            <a:off x="1530008" y="1878674"/>
            <a:ext cx="179354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1719"/>
            <a:r>
              <a:rPr lang="en-US" sz="2454" b="1" dirty="0">
                <a:solidFill>
                  <a:prstClr val="black"/>
                </a:solidFill>
                <a:latin typeface="Elephant Pro" panose="020B0604020202020204" pitchFamily="2" charset="0"/>
                <a:ea typeface="Ebrima" panose="02000000000000000000" pitchFamily="2" charset="0"/>
                <a:cs typeface="Ebrima" panose="02000000000000000000" pitchFamily="2" charset="0"/>
              </a:rPr>
              <a:t>MONDAY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C672D-96F6-4381-B32C-3E91D7D6692D}"/>
              </a:ext>
            </a:extLst>
          </p:cNvPr>
          <p:cNvSpPr/>
          <p:nvPr/>
        </p:nvSpPr>
        <p:spPr>
          <a:xfrm>
            <a:off x="1373115" y="2637668"/>
            <a:ext cx="205139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1719"/>
            <a:r>
              <a:rPr lang="en-US" sz="2454" b="1" dirty="0">
                <a:solidFill>
                  <a:prstClr val="black"/>
                </a:solidFill>
                <a:latin typeface="Elephant Pro" panose="020B0604020202020204" pitchFamily="2" charset="0"/>
                <a:ea typeface="Ebrima" panose="02000000000000000000" pitchFamily="2" charset="0"/>
                <a:cs typeface="Ebrima" panose="02000000000000000000" pitchFamily="2" charset="0"/>
              </a:rPr>
              <a:t>TUESDAY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28548B-1746-48FD-9433-1C1C580A837F}"/>
              </a:ext>
            </a:extLst>
          </p:cNvPr>
          <p:cNvSpPr/>
          <p:nvPr/>
        </p:nvSpPr>
        <p:spPr>
          <a:xfrm>
            <a:off x="1126394" y="3422016"/>
            <a:ext cx="2534893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1719"/>
            <a:r>
              <a:rPr lang="en-US" sz="2454" b="1" dirty="0">
                <a:solidFill>
                  <a:prstClr val="black"/>
                </a:solidFill>
                <a:latin typeface="Elephant Pro" panose="020B0604020202020204" pitchFamily="2" charset="0"/>
                <a:ea typeface="Ebrima" panose="02000000000000000000" pitchFamily="2" charset="0"/>
                <a:cs typeface="Ebrima" panose="02000000000000000000" pitchFamily="2" charset="0"/>
              </a:rPr>
              <a:t>WEDNESDAY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C675CE-262F-47ED-930A-84256CCC9BF1}"/>
              </a:ext>
            </a:extLst>
          </p:cNvPr>
          <p:cNvSpPr/>
          <p:nvPr/>
        </p:nvSpPr>
        <p:spPr>
          <a:xfrm>
            <a:off x="1253747" y="4215928"/>
            <a:ext cx="226450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1719"/>
            <a:r>
              <a:rPr lang="en-US" sz="2454" b="1" dirty="0">
                <a:solidFill>
                  <a:prstClr val="black"/>
                </a:solidFill>
                <a:latin typeface="Elephant Pro" panose="020B0604020202020204" pitchFamily="2" charset="0"/>
                <a:ea typeface="Ebrima" panose="02000000000000000000" pitchFamily="2" charset="0"/>
                <a:cs typeface="Ebrima" panose="02000000000000000000" pitchFamily="2" charset="0"/>
              </a:rPr>
              <a:t>THURSDAY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708F78-3EC2-49D2-8E1C-29145AE7AA18}"/>
              </a:ext>
            </a:extLst>
          </p:cNvPr>
          <p:cNvSpPr/>
          <p:nvPr/>
        </p:nvSpPr>
        <p:spPr>
          <a:xfrm>
            <a:off x="1489224" y="5411060"/>
            <a:ext cx="179354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11719"/>
            <a:r>
              <a:rPr lang="en-US" sz="2454" b="1" dirty="0">
                <a:solidFill>
                  <a:prstClr val="black"/>
                </a:solidFill>
                <a:latin typeface="Elephant Pro" panose="020B0604020202020204" pitchFamily="2" charset="0"/>
                <a:ea typeface="Ebrima" panose="02000000000000000000" pitchFamily="2" charset="0"/>
                <a:cs typeface="Ebrima" panose="02000000000000000000" pitchFamily="2" charset="0"/>
              </a:rPr>
              <a:t>FRIDAY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760220-8C00-45C3-A26F-8A9778CBC347}"/>
              </a:ext>
            </a:extLst>
          </p:cNvPr>
          <p:cNvSpPr txBox="1"/>
          <p:nvPr/>
        </p:nvSpPr>
        <p:spPr>
          <a:xfrm>
            <a:off x="4600068" y="2518078"/>
            <a:ext cx="4219834" cy="90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Meat Lover’s Omelet (Breakfast)</a:t>
            </a: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Sriracha Chicken Wrap(Lunch)</a:t>
            </a: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Your choice of crispy or grilled chicken with lettuce, tomato, cheese &amp; sriracha in a tortilla with fries or salad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94BF3E-B860-4498-BD52-5185C7C1CF42}"/>
              </a:ext>
            </a:extLst>
          </p:cNvPr>
          <p:cNvSpPr txBox="1"/>
          <p:nvPr/>
        </p:nvSpPr>
        <p:spPr>
          <a:xfrm>
            <a:off x="4304811" y="3393433"/>
            <a:ext cx="5032596" cy="96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Breakfast Poutine (Breakfast)</a:t>
            </a: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Spinach, Chicken &amp; Cheese Ravioli in a Rose Sauce with Garlic Toast  (Lunch)</a:t>
            </a: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endParaRPr lang="en-US" sz="105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D4C4F1-56AE-4706-91A5-6239486A95D1}"/>
              </a:ext>
            </a:extLst>
          </p:cNvPr>
          <p:cNvSpPr txBox="1"/>
          <p:nvPr/>
        </p:nvSpPr>
        <p:spPr>
          <a:xfrm>
            <a:off x="4589310" y="4273047"/>
            <a:ext cx="4261827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Eggs Benedict (Breakfast)</a:t>
            </a: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Jalapeno Nacho Burger (Lunch)</a:t>
            </a: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endParaRPr lang="en-US" sz="105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5C6882-7916-460E-8B5A-0F7C146FB9C4}"/>
              </a:ext>
            </a:extLst>
          </p:cNvPr>
          <p:cNvSpPr txBox="1"/>
          <p:nvPr/>
        </p:nvSpPr>
        <p:spPr>
          <a:xfrm>
            <a:off x="4031249" y="5374524"/>
            <a:ext cx="5532272" cy="678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CLOSED FOR EDO</a:t>
            </a: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endParaRPr lang="en-US" sz="105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</a:t>
            </a:r>
            <a:endParaRPr lang="en-US" sz="105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EFB42E-9D75-4635-93F2-EE9008179142}"/>
              </a:ext>
            </a:extLst>
          </p:cNvPr>
          <p:cNvSpPr txBox="1"/>
          <p:nvPr/>
        </p:nvSpPr>
        <p:spPr>
          <a:xfrm>
            <a:off x="9821810" y="2479533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$6.04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EFB42E-9D75-4635-93F2-EE9008179142}"/>
              </a:ext>
            </a:extLst>
          </p:cNvPr>
          <p:cNvSpPr txBox="1"/>
          <p:nvPr/>
        </p:nvSpPr>
        <p:spPr>
          <a:xfrm>
            <a:off x="9831662" y="3356846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$6.04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EFB42E-9D75-4635-93F2-EE9008179142}"/>
              </a:ext>
            </a:extLst>
          </p:cNvPr>
          <p:cNvSpPr txBox="1"/>
          <p:nvPr/>
        </p:nvSpPr>
        <p:spPr>
          <a:xfrm>
            <a:off x="9979783" y="4405252"/>
            <a:ext cx="1172475" cy="472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endParaRPr lang="en-US" sz="15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  <a:p>
            <a:pPr defTabSz="311719">
              <a:tabLst>
                <a:tab pos="2725376" algn="r"/>
              </a:tabLst>
            </a:pPr>
            <a:endParaRPr lang="en-US" sz="818" i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EFB42E-9D75-4635-93F2-EE9008179142}"/>
              </a:ext>
            </a:extLst>
          </p:cNvPr>
          <p:cNvSpPr txBox="1"/>
          <p:nvPr/>
        </p:nvSpPr>
        <p:spPr>
          <a:xfrm>
            <a:off x="9845644" y="4513440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$8.54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EFB42E-9D75-4635-93F2-EE9008179142}"/>
              </a:ext>
            </a:extLst>
          </p:cNvPr>
          <p:cNvSpPr txBox="1"/>
          <p:nvPr/>
        </p:nvSpPr>
        <p:spPr>
          <a:xfrm>
            <a:off x="9858662" y="5514069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endParaRPr lang="en-US" sz="14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EFB42E-9D75-4635-93F2-EE9008179142}"/>
              </a:ext>
            </a:extLst>
          </p:cNvPr>
          <p:cNvSpPr txBox="1"/>
          <p:nvPr/>
        </p:nvSpPr>
        <p:spPr>
          <a:xfrm>
            <a:off x="9845644" y="4238204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$6.04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EFB42E-9D75-4635-93F2-EE9008179142}"/>
              </a:ext>
            </a:extLst>
          </p:cNvPr>
          <p:cNvSpPr txBox="1"/>
          <p:nvPr/>
        </p:nvSpPr>
        <p:spPr>
          <a:xfrm>
            <a:off x="9858662" y="5240792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endParaRPr lang="en-US" sz="14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EFB42E-9D75-4635-93F2-EE9008179142}"/>
              </a:ext>
            </a:extLst>
          </p:cNvPr>
          <p:cNvSpPr txBox="1"/>
          <p:nvPr/>
        </p:nvSpPr>
        <p:spPr>
          <a:xfrm>
            <a:off x="9818296" y="2734859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$8.54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EFB42E-9D75-4635-93F2-EE9008179142}"/>
              </a:ext>
            </a:extLst>
          </p:cNvPr>
          <p:cNvSpPr txBox="1"/>
          <p:nvPr/>
        </p:nvSpPr>
        <p:spPr>
          <a:xfrm>
            <a:off x="9831662" y="3591590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$8.54</a:t>
            </a:r>
          </a:p>
        </p:txBody>
      </p:sp>
      <p:sp>
        <p:nvSpPr>
          <p:cNvPr id="6" name="AutoShape 4" descr="LIST: Celebrate Cinco De Mayo 2020 at 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 rot="19715747">
            <a:off x="419278" y="800705"/>
            <a:ext cx="277858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Feb 12-16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BE84D-45AC-E0DD-2F9C-7E335E16E1D0}"/>
              </a:ext>
            </a:extLst>
          </p:cNvPr>
          <p:cNvSpPr txBox="1"/>
          <p:nvPr/>
        </p:nvSpPr>
        <p:spPr>
          <a:xfrm>
            <a:off x="9812863" y="1860938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endParaRPr lang="en-US" sz="14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87D43-18E2-D9E1-D417-BE4F398C81F7}"/>
              </a:ext>
            </a:extLst>
          </p:cNvPr>
          <p:cNvSpPr txBox="1"/>
          <p:nvPr/>
        </p:nvSpPr>
        <p:spPr>
          <a:xfrm>
            <a:off x="9829226" y="1600200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$6.04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CCF21-3596-962C-1F9D-064F96978AF3}"/>
              </a:ext>
            </a:extLst>
          </p:cNvPr>
          <p:cNvSpPr txBox="1"/>
          <p:nvPr/>
        </p:nvSpPr>
        <p:spPr>
          <a:xfrm>
            <a:off x="9831662" y="1987545"/>
            <a:ext cx="1306206" cy="30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$8.54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EFB42E-9D75-4635-93F2-EE9008179142}"/>
              </a:ext>
            </a:extLst>
          </p:cNvPr>
          <p:cNvSpPr txBox="1"/>
          <p:nvPr/>
        </p:nvSpPr>
        <p:spPr>
          <a:xfrm>
            <a:off x="4139416" y="1649947"/>
            <a:ext cx="4833717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Waffles &amp; Bacon (Breakfast)</a:t>
            </a: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Monte Cristo Sandwich (Lunch)</a:t>
            </a: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Your choice of bread dipped in egg and grilled with </a:t>
            </a:r>
            <a:r>
              <a:rPr lang="en-US" sz="105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swiss</a:t>
            </a:r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, ham and turkey with fries or salad</a:t>
            </a:r>
          </a:p>
          <a:p>
            <a:pPr marL="311719" lvl="1" algn="ctr" defTabSz="311719">
              <a:lnSpc>
                <a:spcPct val="110000"/>
              </a:lnSpc>
              <a:tabLst>
                <a:tab pos="2725376" algn="r"/>
              </a:tabLst>
            </a:pPr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6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7941AC926B1948B3DC1D9D2CC3E962" ma:contentTypeVersion="14" ma:contentTypeDescription="Create a new document." ma:contentTypeScope="" ma:versionID="a818c9d7058facae8fad642f8da49ec9">
  <xsd:schema xmlns:xsd="http://www.w3.org/2001/XMLSchema" xmlns:xs="http://www.w3.org/2001/XMLSchema" xmlns:p="http://schemas.microsoft.com/office/2006/metadata/properties" xmlns:ns3="c7bbab48-47bb-40d6-818c-8d0555208553" xmlns:ns4="92995ff4-2c6e-4782-aa1d-d67de39f6abf" targetNamespace="http://schemas.microsoft.com/office/2006/metadata/properties" ma:root="true" ma:fieldsID="8d661ae353b5af28ff709eb1f8121713" ns3:_="" ns4:_="">
    <xsd:import namespace="c7bbab48-47bb-40d6-818c-8d0555208553"/>
    <xsd:import namespace="92995ff4-2c6e-4782-aa1d-d67de39f6a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bab48-47bb-40d6-818c-8d0555208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95ff4-2c6e-4782-aa1d-d67de39f6a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C2DE31-97A2-471D-B025-5E88FD76DB66}">
  <ds:schemaRefs>
    <ds:schemaRef ds:uri="http://purl.org/dc/terms/"/>
    <ds:schemaRef ds:uri="http://schemas.microsoft.com/office/infopath/2007/PartnerControls"/>
    <ds:schemaRef ds:uri="http://www.w3.org/XML/1998/namespace"/>
    <ds:schemaRef ds:uri="92995ff4-2c6e-4782-aa1d-d67de39f6abf"/>
    <ds:schemaRef ds:uri="http://purl.org/dc/dcmitype/"/>
    <ds:schemaRef ds:uri="http://schemas.microsoft.com/office/2006/documentManagement/types"/>
    <ds:schemaRef ds:uri="c7bbab48-47bb-40d6-818c-8d0555208553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E6270B-63F6-4D3D-B333-49FE0B7D69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bbab48-47bb-40d6-818c-8d0555208553"/>
    <ds:schemaRef ds:uri="92995ff4-2c6e-4782-aa1d-d67de39f6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7483CC-206C-4EDD-8CE5-C799C993A6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1117</Words>
  <Application>Microsoft Office PowerPoint</Application>
  <PresentationFormat>Widescreen</PresentationFormat>
  <Paragraphs>207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Ebrima</vt:lpstr>
      <vt:lpstr>Elephant Pro</vt:lpstr>
      <vt:lpstr>Office Theme</vt:lpstr>
      <vt:lpstr>1_Office Theme</vt:lpstr>
      <vt:lpstr>6_Custom Design</vt:lpstr>
      <vt:lpstr>PowerPoint Presentation</vt:lpstr>
      <vt:lpstr>PowerPoint Presentation</vt:lpstr>
      <vt:lpstr>PowerPoint Presentation</vt:lpstr>
      <vt:lpstr>PowerPoint Presentation</vt:lpstr>
    </vt:vector>
  </TitlesOfParts>
  <Company>Compass Group North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Xie, Lisa</dc:creator>
  <cp:lastModifiedBy>Bunt, Roxanna</cp:lastModifiedBy>
  <cp:revision>161</cp:revision>
  <dcterms:created xsi:type="dcterms:W3CDTF">2021-05-10T13:19:46Z</dcterms:created>
  <dcterms:modified xsi:type="dcterms:W3CDTF">2024-02-08T19:50:24Z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0x0101005D7941AC926B1948B3DC1D9D2CC3E962</vt:lpwstr>
  </property>
</Properties>
</file>