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6"/>
  </p:notesMasterIdLst>
  <p:sldIdLst>
    <p:sldId id="259" r:id="rId2"/>
    <p:sldId id="264" r:id="rId3"/>
    <p:sldId id="265" r:id="rId4"/>
    <p:sldId id="266" r:id="rId5"/>
  </p:sldIdLst>
  <p:sldSz cx="12815888" cy="7775575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2381" userDrawn="1">
          <p15:clr>
            <a:srgbClr val="A4A3A4"/>
          </p15:clr>
        </p15:guide>
        <p15:guide id="3" pos="403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609766-34E1-C37D-57B2-6FE3579D4449}" name="Lamontagne, Lise" initials="LL" userId="S::Lise.Lamontagne@compass-canada.com::81d01452-3fb0-415f-adeb-a0ba95564d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D72"/>
    <a:srgbClr val="60A537"/>
    <a:srgbClr val="EAEFF7"/>
    <a:srgbClr val="BBB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7" autoAdjust="0"/>
    <p:restoredTop sz="96327"/>
  </p:normalViewPr>
  <p:slideViewPr>
    <p:cSldViewPr snapToGrid="0">
      <p:cViewPr varScale="1">
        <p:scale>
          <a:sx n="76" d="100"/>
          <a:sy n="76" d="100"/>
        </p:scale>
        <p:origin x="132" y="408"/>
      </p:cViewPr>
      <p:guideLst>
        <p:guide orient="horz" pos="1066"/>
        <p:guide orient="horz" pos="2381"/>
        <p:guide pos="4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DCD8957-C1BF-4234-81D6-9C3E07883E9B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73163"/>
            <a:ext cx="52228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E77E6F8-34BE-4C78-954F-2972D9F8B8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639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7E6F8-34BE-4C78-954F-2972D9F8B86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600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7E6F8-34BE-4C78-954F-2972D9F8B86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967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7E6F8-34BE-4C78-954F-2972D9F8B86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208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6087B-5BF4-C4AF-8662-806F62190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815470" cy="77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9" userDrawn="1">
          <p15:clr>
            <a:srgbClr val="FBAE40"/>
          </p15:clr>
        </p15:guide>
        <p15:guide id="2" pos="40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70" y="413978"/>
            <a:ext cx="2763426" cy="65894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92" y="413978"/>
            <a:ext cx="8130079" cy="658944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18" y="1938495"/>
            <a:ext cx="11053703" cy="3234423"/>
          </a:xfrm>
        </p:spPr>
        <p:txBody>
          <a:bodyPr anchor="b"/>
          <a:lstStyle>
            <a:lvl1pPr>
              <a:defRPr sz="630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18" y="5203517"/>
            <a:ext cx="11053703" cy="1700906"/>
          </a:xfrm>
        </p:spPr>
        <p:txBody>
          <a:bodyPr/>
          <a:lstStyle>
            <a:lvl1pPr marL="0" indent="0">
              <a:buNone/>
              <a:defRPr sz="2523">
                <a:solidFill>
                  <a:schemeClr val="tx1">
                    <a:tint val="75000"/>
                  </a:schemeClr>
                </a:solidFill>
              </a:defRPr>
            </a:lvl1pPr>
            <a:lvl2pPr marL="480609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2pPr>
            <a:lvl3pPr marL="961217" indent="0">
              <a:buNone/>
              <a:defRPr sz="1892">
                <a:solidFill>
                  <a:schemeClr val="tx1">
                    <a:tint val="75000"/>
                  </a:schemeClr>
                </a:solidFill>
              </a:defRPr>
            </a:lvl3pPr>
            <a:lvl4pPr marL="1441826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4pPr>
            <a:lvl5pPr marL="1922435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5pPr>
            <a:lvl6pPr marL="2403043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6pPr>
            <a:lvl7pPr marL="2883652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7pPr>
            <a:lvl8pPr marL="3364260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8pPr>
            <a:lvl9pPr marL="3844869" indent="0">
              <a:buNone/>
              <a:defRPr sz="16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93" y="2069887"/>
            <a:ext cx="5446752" cy="49335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044" y="2069887"/>
            <a:ext cx="5446752" cy="49335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2" y="413978"/>
            <a:ext cx="11053703" cy="150291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62" y="1906097"/>
            <a:ext cx="5421721" cy="934148"/>
          </a:xfrm>
        </p:spPr>
        <p:txBody>
          <a:bodyPr anchor="b"/>
          <a:lstStyle>
            <a:lvl1pPr marL="0" indent="0">
              <a:buNone/>
              <a:defRPr sz="2523" b="1"/>
            </a:lvl1pPr>
            <a:lvl2pPr marL="480609" indent="0">
              <a:buNone/>
              <a:defRPr sz="2102" b="1"/>
            </a:lvl2pPr>
            <a:lvl3pPr marL="961217" indent="0">
              <a:buNone/>
              <a:defRPr sz="1892" b="1"/>
            </a:lvl3pPr>
            <a:lvl4pPr marL="1441826" indent="0">
              <a:buNone/>
              <a:defRPr sz="1682" b="1"/>
            </a:lvl4pPr>
            <a:lvl5pPr marL="1922435" indent="0">
              <a:buNone/>
              <a:defRPr sz="1682" b="1"/>
            </a:lvl5pPr>
            <a:lvl6pPr marL="2403043" indent="0">
              <a:buNone/>
              <a:defRPr sz="1682" b="1"/>
            </a:lvl6pPr>
            <a:lvl7pPr marL="2883652" indent="0">
              <a:buNone/>
              <a:defRPr sz="1682" b="1"/>
            </a:lvl7pPr>
            <a:lvl8pPr marL="3364260" indent="0">
              <a:buNone/>
              <a:defRPr sz="1682" b="1"/>
            </a:lvl8pPr>
            <a:lvl9pPr marL="3844869" indent="0">
              <a:buNone/>
              <a:defRPr sz="168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762" y="2840245"/>
            <a:ext cx="5421721" cy="4177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8043" y="1906097"/>
            <a:ext cx="5448422" cy="934148"/>
          </a:xfrm>
        </p:spPr>
        <p:txBody>
          <a:bodyPr anchor="b"/>
          <a:lstStyle>
            <a:lvl1pPr marL="0" indent="0">
              <a:buNone/>
              <a:defRPr sz="2523" b="1"/>
            </a:lvl1pPr>
            <a:lvl2pPr marL="480609" indent="0">
              <a:buNone/>
              <a:defRPr sz="2102" b="1"/>
            </a:lvl2pPr>
            <a:lvl3pPr marL="961217" indent="0">
              <a:buNone/>
              <a:defRPr sz="1892" b="1"/>
            </a:lvl3pPr>
            <a:lvl4pPr marL="1441826" indent="0">
              <a:buNone/>
              <a:defRPr sz="1682" b="1"/>
            </a:lvl4pPr>
            <a:lvl5pPr marL="1922435" indent="0">
              <a:buNone/>
              <a:defRPr sz="1682" b="1"/>
            </a:lvl5pPr>
            <a:lvl6pPr marL="2403043" indent="0">
              <a:buNone/>
              <a:defRPr sz="1682" b="1"/>
            </a:lvl6pPr>
            <a:lvl7pPr marL="2883652" indent="0">
              <a:buNone/>
              <a:defRPr sz="1682" b="1"/>
            </a:lvl7pPr>
            <a:lvl8pPr marL="3364260" indent="0">
              <a:buNone/>
              <a:defRPr sz="1682" b="1"/>
            </a:lvl8pPr>
            <a:lvl9pPr marL="3844869" indent="0">
              <a:buNone/>
              <a:defRPr sz="168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8043" y="2840245"/>
            <a:ext cx="5448422" cy="4177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2" y="518372"/>
            <a:ext cx="4133457" cy="1814301"/>
          </a:xfrm>
        </p:spPr>
        <p:txBody>
          <a:bodyPr anchor="b"/>
          <a:lstStyle>
            <a:lvl1pPr>
              <a:defRPr sz="33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422" y="1119539"/>
            <a:ext cx="6488043" cy="5525698"/>
          </a:xfrm>
        </p:spPr>
        <p:txBody>
          <a:bodyPr/>
          <a:lstStyle>
            <a:lvl1pPr>
              <a:defRPr sz="3364"/>
            </a:lvl1pPr>
            <a:lvl2pPr>
              <a:defRPr sz="2943"/>
            </a:lvl2pPr>
            <a:lvl3pPr>
              <a:defRPr sz="2523"/>
            </a:lvl3pPr>
            <a:lvl4pPr>
              <a:defRPr sz="2102"/>
            </a:lvl4pPr>
            <a:lvl5pPr>
              <a:defRPr sz="2102"/>
            </a:lvl5pPr>
            <a:lvl6pPr>
              <a:defRPr sz="2102"/>
            </a:lvl6pPr>
            <a:lvl7pPr>
              <a:defRPr sz="2102"/>
            </a:lvl7pPr>
            <a:lvl8pPr>
              <a:defRPr sz="2102"/>
            </a:lvl8pPr>
            <a:lvl9pPr>
              <a:defRPr sz="210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762" y="2332673"/>
            <a:ext cx="4133457" cy="4321564"/>
          </a:xfrm>
        </p:spPr>
        <p:txBody>
          <a:bodyPr/>
          <a:lstStyle>
            <a:lvl1pPr marL="0" indent="0">
              <a:buNone/>
              <a:defRPr sz="1682"/>
            </a:lvl1pPr>
            <a:lvl2pPr marL="480609" indent="0">
              <a:buNone/>
              <a:defRPr sz="1472"/>
            </a:lvl2pPr>
            <a:lvl3pPr marL="961217" indent="0">
              <a:buNone/>
              <a:defRPr sz="1261"/>
            </a:lvl3pPr>
            <a:lvl4pPr marL="1441826" indent="0">
              <a:buNone/>
              <a:defRPr sz="1051"/>
            </a:lvl4pPr>
            <a:lvl5pPr marL="1922435" indent="0">
              <a:buNone/>
              <a:defRPr sz="1051"/>
            </a:lvl5pPr>
            <a:lvl6pPr marL="2403043" indent="0">
              <a:buNone/>
              <a:defRPr sz="1051"/>
            </a:lvl6pPr>
            <a:lvl7pPr marL="2883652" indent="0">
              <a:buNone/>
              <a:defRPr sz="1051"/>
            </a:lvl7pPr>
            <a:lvl8pPr marL="3364260" indent="0">
              <a:buNone/>
              <a:defRPr sz="1051"/>
            </a:lvl8pPr>
            <a:lvl9pPr marL="3844869" indent="0">
              <a:buNone/>
              <a:defRPr sz="10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2" y="518372"/>
            <a:ext cx="4133457" cy="1814301"/>
          </a:xfrm>
        </p:spPr>
        <p:txBody>
          <a:bodyPr anchor="b"/>
          <a:lstStyle>
            <a:lvl1pPr>
              <a:defRPr sz="33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422" y="1119539"/>
            <a:ext cx="6488043" cy="5525698"/>
          </a:xfrm>
        </p:spPr>
        <p:txBody>
          <a:bodyPr anchor="t"/>
          <a:lstStyle>
            <a:lvl1pPr marL="0" indent="0">
              <a:buNone/>
              <a:defRPr sz="3364"/>
            </a:lvl1pPr>
            <a:lvl2pPr marL="480609" indent="0">
              <a:buNone/>
              <a:defRPr sz="2943"/>
            </a:lvl2pPr>
            <a:lvl3pPr marL="961217" indent="0">
              <a:buNone/>
              <a:defRPr sz="2523"/>
            </a:lvl3pPr>
            <a:lvl4pPr marL="1441826" indent="0">
              <a:buNone/>
              <a:defRPr sz="2102"/>
            </a:lvl4pPr>
            <a:lvl5pPr marL="1922435" indent="0">
              <a:buNone/>
              <a:defRPr sz="2102"/>
            </a:lvl5pPr>
            <a:lvl6pPr marL="2403043" indent="0">
              <a:buNone/>
              <a:defRPr sz="2102"/>
            </a:lvl6pPr>
            <a:lvl7pPr marL="2883652" indent="0">
              <a:buNone/>
              <a:defRPr sz="2102"/>
            </a:lvl7pPr>
            <a:lvl8pPr marL="3364260" indent="0">
              <a:buNone/>
              <a:defRPr sz="2102"/>
            </a:lvl8pPr>
            <a:lvl9pPr marL="3844869" indent="0">
              <a:buNone/>
              <a:defRPr sz="210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762" y="2332673"/>
            <a:ext cx="4133457" cy="4321564"/>
          </a:xfrm>
        </p:spPr>
        <p:txBody>
          <a:bodyPr/>
          <a:lstStyle>
            <a:lvl1pPr marL="0" indent="0">
              <a:buNone/>
              <a:defRPr sz="1682"/>
            </a:lvl1pPr>
            <a:lvl2pPr marL="480609" indent="0">
              <a:buNone/>
              <a:defRPr sz="1472"/>
            </a:lvl2pPr>
            <a:lvl3pPr marL="961217" indent="0">
              <a:buNone/>
              <a:defRPr sz="1261"/>
            </a:lvl3pPr>
            <a:lvl4pPr marL="1441826" indent="0">
              <a:buNone/>
              <a:defRPr sz="1051"/>
            </a:lvl4pPr>
            <a:lvl5pPr marL="1922435" indent="0">
              <a:buNone/>
              <a:defRPr sz="1051"/>
            </a:lvl5pPr>
            <a:lvl6pPr marL="2403043" indent="0">
              <a:buNone/>
              <a:defRPr sz="1051"/>
            </a:lvl6pPr>
            <a:lvl7pPr marL="2883652" indent="0">
              <a:buNone/>
              <a:defRPr sz="1051"/>
            </a:lvl7pPr>
            <a:lvl8pPr marL="3364260" indent="0">
              <a:buNone/>
              <a:defRPr sz="1051"/>
            </a:lvl8pPr>
            <a:lvl9pPr marL="3844869" indent="0">
              <a:buNone/>
              <a:defRPr sz="10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1093" y="413978"/>
            <a:ext cx="11053703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93" y="2069887"/>
            <a:ext cx="11053703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092" y="7206807"/>
            <a:ext cx="288357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F3E13-03CE-485D-9387-CCA7ADCB993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5263" y="7206807"/>
            <a:ext cx="432536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221" y="7206807"/>
            <a:ext cx="288357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614A-0428-493E-9894-4E4AF18C87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1217" rtl="0" eaLnBrk="1" latinLnBrk="0" hangingPunct="1">
        <a:lnSpc>
          <a:spcPct val="90000"/>
        </a:lnSpc>
        <a:spcBef>
          <a:spcPct val="0"/>
        </a:spcBef>
        <a:buNone/>
        <a:defRPr sz="46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304" indent="-240304" algn="l" defTabSz="961217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1pPr>
      <a:lvl2pPr marL="720913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2523" kern="1200">
          <a:solidFill>
            <a:schemeClr val="tx1"/>
          </a:solidFill>
          <a:latin typeface="+mn-lt"/>
          <a:ea typeface="+mn-ea"/>
          <a:cs typeface="+mn-cs"/>
        </a:defRPr>
      </a:lvl2pPr>
      <a:lvl3pPr marL="1201522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3pPr>
      <a:lvl4pPr marL="1682130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4pPr>
      <a:lvl5pPr marL="2162739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5pPr>
      <a:lvl6pPr marL="2643348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6pPr>
      <a:lvl7pPr marL="3123956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7pPr>
      <a:lvl8pPr marL="3604565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8pPr>
      <a:lvl9pPr marL="4085173" indent="-240304" algn="l" defTabSz="961217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1pPr>
      <a:lvl2pPr marL="480609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2pPr>
      <a:lvl3pPr marL="961217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3pPr>
      <a:lvl4pPr marL="1441826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4pPr>
      <a:lvl5pPr marL="1922435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5pPr>
      <a:lvl6pPr marL="2403043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6pPr>
      <a:lvl7pPr marL="2883652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7pPr>
      <a:lvl8pPr marL="3364260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8pPr>
      <a:lvl9pPr marL="3844869" algn="l" defTabSz="961217" rtl="0" eaLnBrk="1" latinLnBrk="0" hangingPunct="1">
        <a:defRPr sz="18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emf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.png"/><Relationship Id="rId5" Type="http://schemas.openxmlformats.org/officeDocument/2006/relationships/tags" Target="../tags/tag21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6.png"/><Relationship Id="rId2" Type="http://schemas.openxmlformats.org/officeDocument/2006/relationships/tags" Target="../tags/tag26.xml"/><Relationship Id="rId16" Type="http://schemas.openxmlformats.org/officeDocument/2006/relationships/image" Target="../media/image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15" Type="http://schemas.openxmlformats.org/officeDocument/2006/relationships/image" Target="../media/image4.emf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78E8AC-8DA0-2BAF-7AD1-D5AF872DD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621" y="346171"/>
            <a:ext cx="2098150" cy="73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48">
            <a:extLst>
              <a:ext uri="{FF2B5EF4-FFF2-40B4-BE49-F238E27FC236}">
                <a16:creationId xmlns:a16="http://schemas.microsoft.com/office/drawing/2014/main" id="{837D0C7D-2683-FCA5-A84F-07A3F7E1686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505499"/>
              </p:ext>
            </p:extLst>
          </p:nvPr>
        </p:nvGraphicFramePr>
        <p:xfrm>
          <a:off x="2617971" y="346170"/>
          <a:ext cx="9720000" cy="6928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1191">
                  <a:extLst>
                    <a:ext uri="{9D8B030D-6E8A-4147-A177-3AD203B41FA5}">
                      <a16:colId xmlns:a16="http://schemas.microsoft.com/office/drawing/2014/main" val="2616577725"/>
                    </a:ext>
                  </a:extLst>
                </a:gridCol>
                <a:gridCol w="1963086">
                  <a:extLst>
                    <a:ext uri="{9D8B030D-6E8A-4147-A177-3AD203B41FA5}">
                      <a16:colId xmlns:a16="http://schemas.microsoft.com/office/drawing/2014/main" val="402152908"/>
                    </a:ext>
                  </a:extLst>
                </a:gridCol>
                <a:gridCol w="1921319">
                  <a:extLst>
                    <a:ext uri="{9D8B030D-6E8A-4147-A177-3AD203B41FA5}">
                      <a16:colId xmlns:a16="http://schemas.microsoft.com/office/drawing/2014/main" val="2609879535"/>
                    </a:ext>
                  </a:extLst>
                </a:gridCol>
                <a:gridCol w="1949163">
                  <a:extLst>
                    <a:ext uri="{9D8B030D-6E8A-4147-A177-3AD203B41FA5}">
                      <a16:colId xmlns:a16="http://schemas.microsoft.com/office/drawing/2014/main" val="1037598879"/>
                    </a:ext>
                  </a:extLst>
                </a:gridCol>
                <a:gridCol w="1935241">
                  <a:extLst>
                    <a:ext uri="{9D8B030D-6E8A-4147-A177-3AD203B41FA5}">
                      <a16:colId xmlns:a16="http://schemas.microsoft.com/office/drawing/2014/main" val="1476612309"/>
                    </a:ext>
                  </a:extLst>
                </a:gridCol>
              </a:tblGrid>
              <a:tr h="44830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MERCREDI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WEDNESDAY</a:t>
                      </a:r>
                      <a:endParaRPr lang="en-US" sz="14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JEUDI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THURSDAY</a:t>
                      </a:r>
                      <a:endParaRPr lang="en-US" sz="8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33145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de poulet et nouilles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Noodles &amp; Chicken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</a:t>
                      </a:r>
                    </a:p>
                  </a:txBody>
                  <a:tcPr marL="114300" marR="1143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icrosoft GothicNeo" panose="020B0503020000020004" pitchFamily="34" charset="-127"/>
                        </a:rPr>
                        <a:t>Potage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icrosoft GothicNeo" panose="020B0503020000020004" pitchFamily="34" charset="-127"/>
                        </a:rPr>
                        <a:t>crecy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icrosoft GothicNeo" panose="020B0503020000020004" pitchFamily="34" charset="-127"/>
                        </a:rPr>
                        <a:t> 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icrosoft GothicNeo" panose="020B0503020000020004" pitchFamily="34" charset="-127"/>
                        </a:rPr>
                        <a:t>( Carottes )  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 of carrots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aux tomates et nouilles 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Tomato &amp; noodle </a:t>
                      </a:r>
                      <a:b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de </a:t>
                      </a:r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patates</a:t>
                      </a:r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douces</a:t>
                      </a:r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et coco</a:t>
                      </a:r>
                      <a:endParaRPr lang="en-US" sz="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de </a:t>
                      </a:r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légumes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fr-CA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Garden </a:t>
                      </a:r>
                      <a:r>
                        <a:rPr lang="fr-CA" sz="900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</a:t>
                      </a:r>
                      <a:endParaRPr lang="fr-CA" sz="9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2312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Chili végétarien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Riz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blanc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salade du chef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Tortellini gratinée</a:t>
                      </a:r>
                    </a:p>
                    <a:p>
                      <a:pPr algn="ctr"/>
                      <a:endParaRPr lang="fr-CA" sz="12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Macedoine et salade du chef</a:t>
                      </a: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Boulettes de </a:t>
                      </a:r>
                      <a:r>
                        <a:rPr lang="fr-CA" sz="1400" b="1" noProof="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boeuf</a:t>
                      </a:r>
                      <a:r>
                        <a:rPr lang="fr-CA" sz="1400" b="1" noProof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aux légumes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Brocolis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, carottes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tranchées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nouilles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aux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oeufs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Feuilleté du roi 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( Poulet)</a:t>
                      </a:r>
                    </a:p>
                    <a:p>
                      <a:pPr algn="ctr"/>
                      <a:endParaRPr lang="fr-CA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fr-CA" sz="11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Pommes purée et mélange californien </a:t>
                      </a:r>
                      <a:endParaRPr lang="en-US" sz="11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Bœuf carottes et pommes vapeur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25318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poulet ou </a:t>
                      </a:r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boeuf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teriyaki 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</a:p>
                    <a:p>
                      <a:pPr algn="ctr"/>
                      <a:endParaRPr lang="fr-CA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Nouilles cantonnaise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Saumon laqué au miel</a:t>
                      </a:r>
                    </a:p>
                    <a:p>
                      <a:pPr algn="ctr" defTabSz="1005840"/>
                      <a:endParaRPr lang="fr-CA" sz="16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 defTabSz="1005840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Riz et </a:t>
                      </a:r>
                      <a:r>
                        <a:rPr lang="en-US" sz="900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brocolis</a:t>
                      </a:r>
                      <a:endParaRPr lang="en-US" sz="9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poulet ou crevettes a</a:t>
                      </a:r>
                    </a:p>
                    <a:p>
                      <a:pPr algn="ctr"/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l-oriental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pt-BR" sz="9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pt-BR" sz="9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Nouilles cantonnaises</a:t>
                      </a: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Poissons-frites</a:t>
                      </a:r>
                    </a:p>
                    <a:p>
                      <a:pPr algn="ctr"/>
                      <a:endParaRPr lang="fr-CA" sz="16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Fish and chips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Sandwich à la viande fumée</a:t>
                      </a:r>
                    </a:p>
                    <a:p>
                      <a:pPr algn="ctr" defTabSz="1005840"/>
                      <a:endParaRPr lang="fr-CA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Smoked meat sandwich</a:t>
                      </a:r>
                    </a:p>
                    <a:p>
                      <a:pPr algn="ctr" defTabSz="1005840"/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32066"/>
                  </a:ext>
                </a:extLst>
              </a:tr>
            </a:tbl>
          </a:graphicData>
        </a:graphic>
      </p:graphicFrame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FAB03-7135-5BAC-A0DE-2383BEF9D4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" y="1431260"/>
            <a:ext cx="2092756" cy="542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0E561D-897C-049B-EEE2-5DA4537C779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7475" y="44692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AFBD7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SEMAINE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DBF6A-F971-E0A5-B917-7C8D34AFE1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8645" y="728195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WEEK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D8837-1E9D-B16C-FA23-402DC1A874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0015" y="3497743"/>
            <a:ext cx="2098150" cy="542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A62431-D295-C182-D119-B820BA0F67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051100" y="7403246"/>
            <a:ext cx="854408" cy="226128"/>
          </a:xfrm>
          <a:prstGeom prst="rect">
            <a:avLst/>
          </a:prstGeom>
        </p:spPr>
      </p:pic>
      <p:pic>
        <p:nvPicPr>
          <p:cNvPr id="24" name="Picture 23" descr="A black truck with a green circle and text&#10;&#10;Description automatically generated">
            <a:extLst>
              <a:ext uri="{FF2B5EF4-FFF2-40B4-BE49-F238E27FC236}">
                <a16:creationId xmlns:a16="http://schemas.microsoft.com/office/drawing/2014/main" id="{E1E88043-176F-50AF-141B-6DFEADE30B6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" y="4672084"/>
            <a:ext cx="2476856" cy="2778911"/>
          </a:xfrm>
          <a:prstGeom prst="rect">
            <a:avLst/>
          </a:prstGeom>
        </p:spPr>
      </p:pic>
      <p:pic>
        <p:nvPicPr>
          <p:cNvPr id="9" name="Picture 8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9DABC7DA-E368-C2D7-62E8-57FEFA8FCA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2355105"/>
            <a:ext cx="284530" cy="284530"/>
          </a:xfrm>
          <a:prstGeom prst="rect">
            <a:avLst/>
          </a:prstGeom>
        </p:spPr>
      </p:pic>
      <p:pic>
        <p:nvPicPr>
          <p:cNvPr id="11" name="Picture 10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28BADB43-9910-B962-C632-F2F285BFE0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64" y="2355105"/>
            <a:ext cx="284530" cy="284530"/>
          </a:xfrm>
          <a:prstGeom prst="rect">
            <a:avLst/>
          </a:prstGeom>
        </p:spPr>
      </p:pic>
      <p:pic>
        <p:nvPicPr>
          <p:cNvPr id="14" name="Picture 13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B100E5CE-5DB6-0986-B9C6-CF5465D472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10" y="2355105"/>
            <a:ext cx="284530" cy="284530"/>
          </a:xfrm>
          <a:prstGeom prst="rect">
            <a:avLst/>
          </a:prstGeom>
        </p:spPr>
      </p:pic>
      <p:pic>
        <p:nvPicPr>
          <p:cNvPr id="20" name="Picture 19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21F72144-3F65-B6D5-AC3E-B0F26E5E60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01" y="2355105"/>
            <a:ext cx="284530" cy="284530"/>
          </a:xfrm>
          <a:prstGeom prst="rect">
            <a:avLst/>
          </a:prstGeom>
        </p:spPr>
      </p:pic>
      <p:pic>
        <p:nvPicPr>
          <p:cNvPr id="22" name="Picture 21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D6EBDF14-F2BB-675D-7D06-4E30486C2F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91" y="2355105"/>
            <a:ext cx="284530" cy="284530"/>
          </a:xfrm>
          <a:prstGeom prst="rect">
            <a:avLst/>
          </a:prstGeom>
        </p:spPr>
      </p:pic>
      <p:pic>
        <p:nvPicPr>
          <p:cNvPr id="26" name="Picture 25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6EA9A9B7-208C-6245-1574-1D2B1A5B07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4313330"/>
            <a:ext cx="284530" cy="284530"/>
          </a:xfrm>
          <a:prstGeom prst="rect">
            <a:avLst/>
          </a:prstGeom>
        </p:spPr>
      </p:pic>
      <p:pic>
        <p:nvPicPr>
          <p:cNvPr id="30" name="Picture 29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7AC2E006-2E00-A869-5FFE-C9ADD9624F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83" y="7347859"/>
            <a:ext cx="328403" cy="3284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1D692BF-E261-769D-E663-D997EB017187}"/>
              </a:ext>
            </a:extLst>
          </p:cNvPr>
          <p:cNvSpPr txBox="1"/>
          <p:nvPr/>
        </p:nvSpPr>
        <p:spPr>
          <a:xfrm>
            <a:off x="3023286" y="7404691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CHOIX VÉGÉTARIENS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49E4AE-89CB-92B2-D3D3-05FEDE99EEA8}"/>
              </a:ext>
            </a:extLst>
          </p:cNvPr>
          <p:cNvSpPr txBox="1"/>
          <p:nvPr/>
        </p:nvSpPr>
        <p:spPr>
          <a:xfrm>
            <a:off x="392615" y="2150876"/>
            <a:ext cx="209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DU 3 AU 7 FÉVRIER</a:t>
            </a:r>
          </a:p>
        </p:txBody>
      </p:sp>
    </p:spTree>
    <p:extLst>
      <p:ext uri="{BB962C8B-B14F-4D97-AF65-F5344CB8AC3E}">
        <p14:creationId xmlns:p14="http://schemas.microsoft.com/office/powerpoint/2010/main" val="53935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78E8AC-8DA0-2BAF-7AD1-D5AF872DD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621" y="346171"/>
            <a:ext cx="2098150" cy="73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48">
            <a:extLst>
              <a:ext uri="{FF2B5EF4-FFF2-40B4-BE49-F238E27FC236}">
                <a16:creationId xmlns:a16="http://schemas.microsoft.com/office/drawing/2014/main" id="{837D0C7D-2683-FCA5-A84F-07A3F7E1686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2273513"/>
              </p:ext>
            </p:extLst>
          </p:nvPr>
        </p:nvGraphicFramePr>
        <p:xfrm>
          <a:off x="2617971" y="346170"/>
          <a:ext cx="9720000" cy="6928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1191">
                  <a:extLst>
                    <a:ext uri="{9D8B030D-6E8A-4147-A177-3AD203B41FA5}">
                      <a16:colId xmlns:a16="http://schemas.microsoft.com/office/drawing/2014/main" val="2616577725"/>
                    </a:ext>
                  </a:extLst>
                </a:gridCol>
                <a:gridCol w="1963086">
                  <a:extLst>
                    <a:ext uri="{9D8B030D-6E8A-4147-A177-3AD203B41FA5}">
                      <a16:colId xmlns:a16="http://schemas.microsoft.com/office/drawing/2014/main" val="402152908"/>
                    </a:ext>
                  </a:extLst>
                </a:gridCol>
                <a:gridCol w="1921319">
                  <a:extLst>
                    <a:ext uri="{9D8B030D-6E8A-4147-A177-3AD203B41FA5}">
                      <a16:colId xmlns:a16="http://schemas.microsoft.com/office/drawing/2014/main" val="2609879535"/>
                    </a:ext>
                  </a:extLst>
                </a:gridCol>
                <a:gridCol w="1949163">
                  <a:extLst>
                    <a:ext uri="{9D8B030D-6E8A-4147-A177-3AD203B41FA5}">
                      <a16:colId xmlns:a16="http://schemas.microsoft.com/office/drawing/2014/main" val="1037598879"/>
                    </a:ext>
                  </a:extLst>
                </a:gridCol>
                <a:gridCol w="1935241">
                  <a:extLst>
                    <a:ext uri="{9D8B030D-6E8A-4147-A177-3AD203B41FA5}">
                      <a16:colId xmlns:a16="http://schemas.microsoft.com/office/drawing/2014/main" val="1476612309"/>
                    </a:ext>
                  </a:extLst>
                </a:gridCol>
              </a:tblGrid>
              <a:tr h="44830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MERCREDI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WEDNESDAY</a:t>
                      </a:r>
                      <a:endParaRPr lang="en-US" sz="14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JEUDI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THURSDAY</a:t>
                      </a:r>
                      <a:endParaRPr lang="en-US" sz="8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R w="12700" cmpd="sng">
                      <a:noFill/>
                    </a:lnR>
                    <a:solidFill>
                      <a:srgbClr val="60A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33145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Cultivateur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farmer soup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de volaille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 of chicken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de tomate </a:t>
                      </a:r>
                      <a:b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et ail rôti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 of tomato with roasted garlic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</a:t>
                      </a:r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Minestrone</a:t>
                      </a:r>
                    </a:p>
                    <a:p>
                      <a:pPr algn="ctr"/>
                      <a:endParaRPr lang="en-US" sz="9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fr-CA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Minestrone </a:t>
                      </a:r>
                      <a:r>
                        <a:rPr lang="fr-CA" sz="800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</a:t>
                      </a:r>
                      <a:r>
                        <a:rPr lang="fr-CA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</a:t>
                      </a:r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aux pois</a:t>
                      </a:r>
                    </a:p>
                    <a:p>
                      <a:pPr algn="ctr"/>
                      <a:endParaRPr lang="en-US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Pea soup</a:t>
                      </a: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4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2312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Manicottis au gratin</a:t>
                      </a:r>
                    </a:p>
                    <a:p>
                      <a:pPr algn="ctr"/>
                      <a:endParaRPr lang="fr-CA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Pain a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l’ail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salade verte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Saumon au curry et Orge perlé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Carrotes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tranchées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Rôti de porc laqué au miel</a:t>
                      </a:r>
                    </a:p>
                    <a:p>
                      <a:pPr algn="ctr"/>
                      <a:endParaRPr lang="fr-CA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Pommes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grelots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haricors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verts a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l’ail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Filet de sole pané avec citron et sauce tartare</a:t>
                      </a:r>
                    </a:p>
                    <a:p>
                      <a:pPr algn="ctr"/>
                      <a:endParaRPr lang="fr-CA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Sole </a:t>
                      </a:r>
                      <a:r>
                        <a:rPr lang="fr-CA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fillet</a:t>
                      </a:r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fr-CA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with</a:t>
                      </a:r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fr-CA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lemon</a:t>
                      </a:r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and </a:t>
                      </a:r>
                      <a:r>
                        <a:rPr lang="fr-CA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tartar</a:t>
                      </a:r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sauce</a:t>
                      </a:r>
                      <a:endParaRPr lang="en-US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Penne sauce rosé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gratiné</a:t>
                      </a:r>
                      <a:endParaRPr lang="en-US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endParaRPr lang="en-US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Pain a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l’ail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salade verte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4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25318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bœuf ou crevettes Thai: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de </a:t>
                      </a:r>
                      <a:r>
                        <a:rPr lang="fr-CA" sz="16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Ramen</a:t>
                      </a:r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</a:p>
                    <a:p>
                      <a:pPr algn="ctr" defTabSz="1005840"/>
                      <a:endParaRPr lang="fr-CA" sz="9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 defTabSz="1005840"/>
                      <a:endParaRPr lang="fr-CA" sz="9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 defTabSz="1005840"/>
                      <a:r>
                        <a:rPr lang="fr-CA" sz="9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Ramen</a:t>
                      </a:r>
                      <a:r>
                        <a:rPr lang="fr-CA" sz="9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fr-CA" sz="9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poulet ou </a:t>
                      </a:r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boeuf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général tao 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it-IT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Enroulé</a:t>
                      </a:r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de boeuf </a:t>
                      </a:r>
                      <a:r>
                        <a:rPr lang="en-US" sz="14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mexicain</a:t>
                      </a:r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frites </a:t>
                      </a:r>
                      <a:r>
                        <a:rPr lang="en-US" sz="14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épicées</a:t>
                      </a:r>
                      <a:endParaRPr lang="en-US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endParaRPr lang="en-US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Mexican beef roll with spicy fries</a:t>
                      </a:r>
                    </a:p>
                  </a:txBody>
                  <a:tcPr marL="114300" marR="11430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Sandwich à la viande fumée</a:t>
                      </a:r>
                    </a:p>
                    <a:p>
                      <a:pPr algn="ctr" defTabSz="1005840"/>
                      <a:endParaRPr lang="fr-CA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Smoked meat sandwich</a:t>
                      </a:r>
                    </a:p>
                    <a:p>
                      <a:pPr algn="ctr" defTabSz="1005840"/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32066"/>
                  </a:ext>
                </a:extLst>
              </a:tr>
            </a:tbl>
          </a:graphicData>
        </a:graphic>
      </p:graphicFrame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FAB03-7135-5BAC-A0DE-2383BEF9D4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" y="1431260"/>
            <a:ext cx="2092756" cy="542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0E561D-897C-049B-EEE2-5DA4537C779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7475" y="44692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AFBD7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SEMAINE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DBF6A-F971-E0A5-B917-7C8D34AFE1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8645" y="728195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WEEK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D8837-1E9D-B16C-FA23-402DC1A874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60015" y="3497743"/>
            <a:ext cx="2098150" cy="542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A62431-D295-C182-D119-B820BA0F67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051100" y="7403246"/>
            <a:ext cx="854408" cy="226128"/>
          </a:xfrm>
          <a:prstGeom prst="rect">
            <a:avLst/>
          </a:prstGeom>
        </p:spPr>
      </p:pic>
      <p:pic>
        <p:nvPicPr>
          <p:cNvPr id="24" name="Picture 23" descr="A black truck with a green circle and text&#10;&#10;Description automatically generated">
            <a:extLst>
              <a:ext uri="{FF2B5EF4-FFF2-40B4-BE49-F238E27FC236}">
                <a16:creationId xmlns:a16="http://schemas.microsoft.com/office/drawing/2014/main" id="{E1E88043-176F-50AF-141B-6DFEADE30B6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" y="4672084"/>
            <a:ext cx="2476856" cy="2778911"/>
          </a:xfrm>
          <a:prstGeom prst="rect">
            <a:avLst/>
          </a:prstGeom>
        </p:spPr>
      </p:pic>
      <p:pic>
        <p:nvPicPr>
          <p:cNvPr id="3" name="Picture 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04366D81-80A3-2810-EB90-08456C3D9B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4332186"/>
            <a:ext cx="284530" cy="284530"/>
          </a:xfrm>
          <a:prstGeom prst="rect">
            <a:avLst/>
          </a:prstGeom>
        </p:spPr>
      </p:pic>
      <p:pic>
        <p:nvPicPr>
          <p:cNvPr id="6" name="Picture 5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71F27CE3-578D-5826-662F-74701015F3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2371581"/>
            <a:ext cx="284530" cy="284530"/>
          </a:xfrm>
          <a:prstGeom prst="rect">
            <a:avLst/>
          </a:prstGeom>
        </p:spPr>
      </p:pic>
      <p:pic>
        <p:nvPicPr>
          <p:cNvPr id="10" name="Picture 9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B15A5B3E-B141-3432-9590-BB420F5085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48" y="2371581"/>
            <a:ext cx="284530" cy="284530"/>
          </a:xfrm>
          <a:prstGeom prst="rect">
            <a:avLst/>
          </a:prstGeom>
        </p:spPr>
      </p:pic>
      <p:pic>
        <p:nvPicPr>
          <p:cNvPr id="13" name="Picture 1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875D52C8-6050-85B9-769C-0FEA2EEFE9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94" y="2371581"/>
            <a:ext cx="284530" cy="284530"/>
          </a:xfrm>
          <a:prstGeom prst="rect">
            <a:avLst/>
          </a:prstGeom>
        </p:spPr>
      </p:pic>
      <p:pic>
        <p:nvPicPr>
          <p:cNvPr id="21" name="Picture 20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AB02D0CE-F68E-08AE-A2A0-24C3B51096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83" y="7347859"/>
            <a:ext cx="328403" cy="3284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67372B-2726-79B1-6802-85DE59E0646B}"/>
              </a:ext>
            </a:extLst>
          </p:cNvPr>
          <p:cNvSpPr txBox="1"/>
          <p:nvPr/>
        </p:nvSpPr>
        <p:spPr>
          <a:xfrm>
            <a:off x="3023286" y="7404691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CHOIX VÉGÉTARIENS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455DAB-82A8-7969-4E83-C565D57188F8}"/>
              </a:ext>
            </a:extLst>
          </p:cNvPr>
          <p:cNvSpPr txBox="1"/>
          <p:nvPr/>
        </p:nvSpPr>
        <p:spPr>
          <a:xfrm>
            <a:off x="333165" y="2133600"/>
            <a:ext cx="209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DU 10 AU 14 FEVRIER</a:t>
            </a:r>
          </a:p>
        </p:txBody>
      </p:sp>
    </p:spTree>
    <p:extLst>
      <p:ext uri="{BB962C8B-B14F-4D97-AF65-F5344CB8AC3E}">
        <p14:creationId xmlns:p14="http://schemas.microsoft.com/office/powerpoint/2010/main" val="2365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78E8AC-8DA0-2BAF-7AD1-D5AF872DD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621" y="346171"/>
            <a:ext cx="2098150" cy="73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48">
            <a:extLst>
              <a:ext uri="{FF2B5EF4-FFF2-40B4-BE49-F238E27FC236}">
                <a16:creationId xmlns:a16="http://schemas.microsoft.com/office/drawing/2014/main" id="{837D0C7D-2683-FCA5-A84F-07A3F7E1686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0625708"/>
              </p:ext>
            </p:extLst>
          </p:nvPr>
        </p:nvGraphicFramePr>
        <p:xfrm>
          <a:off x="2617971" y="346170"/>
          <a:ext cx="9720000" cy="6928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1191">
                  <a:extLst>
                    <a:ext uri="{9D8B030D-6E8A-4147-A177-3AD203B41FA5}">
                      <a16:colId xmlns:a16="http://schemas.microsoft.com/office/drawing/2014/main" val="2616577725"/>
                    </a:ext>
                  </a:extLst>
                </a:gridCol>
                <a:gridCol w="1963086">
                  <a:extLst>
                    <a:ext uri="{9D8B030D-6E8A-4147-A177-3AD203B41FA5}">
                      <a16:colId xmlns:a16="http://schemas.microsoft.com/office/drawing/2014/main" val="402152908"/>
                    </a:ext>
                  </a:extLst>
                </a:gridCol>
                <a:gridCol w="1921319">
                  <a:extLst>
                    <a:ext uri="{9D8B030D-6E8A-4147-A177-3AD203B41FA5}">
                      <a16:colId xmlns:a16="http://schemas.microsoft.com/office/drawing/2014/main" val="2609879535"/>
                    </a:ext>
                  </a:extLst>
                </a:gridCol>
                <a:gridCol w="1949163">
                  <a:extLst>
                    <a:ext uri="{9D8B030D-6E8A-4147-A177-3AD203B41FA5}">
                      <a16:colId xmlns:a16="http://schemas.microsoft.com/office/drawing/2014/main" val="1037598879"/>
                    </a:ext>
                  </a:extLst>
                </a:gridCol>
                <a:gridCol w="1935241">
                  <a:extLst>
                    <a:ext uri="{9D8B030D-6E8A-4147-A177-3AD203B41FA5}">
                      <a16:colId xmlns:a16="http://schemas.microsoft.com/office/drawing/2014/main" val="1476612309"/>
                    </a:ext>
                  </a:extLst>
                </a:gridCol>
              </a:tblGrid>
              <a:tr h="44830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MERCREDI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WEDNESDAY</a:t>
                      </a:r>
                      <a:endParaRPr lang="en-US" sz="14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JEUDI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THURSDAY</a:t>
                      </a:r>
                      <a:endParaRPr lang="en-US" sz="8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R w="12700" cmpd="sng">
                      <a:noFill/>
                    </a:lnR>
                    <a:solidFill>
                      <a:srgbClr val="60A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33145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au poulet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et riz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Chicken &amp; rice soup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de champignons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 of mushroom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Soupe aux tomates et </a:t>
                      </a:r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legumineuses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Tomato, vegetables soup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de brocoli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sz="9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 of Broccoli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de </a:t>
                      </a:r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betteraves</a:t>
                      </a:r>
                      <a:endParaRPr lang="en-US" sz="900" noProof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2312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Pâtés impériaux (2) aux légumes ou a la viande</a:t>
                      </a:r>
                    </a:p>
                    <a:p>
                      <a:pPr algn="ctr"/>
                      <a:endParaRPr lang="fr-CA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Légumes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oriental et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riz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aux legumes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Cuisse de poulet BBQ avec patates grelots et salade de choux</a:t>
                      </a:r>
                    </a:p>
                    <a:p>
                      <a:pPr algn="ctr"/>
                      <a:endParaRPr lang="fr-CA" sz="12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Légumes</a:t>
                      </a:r>
                      <a:r>
                        <a:rPr lang="en-US" sz="12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aux choix et purée de </a:t>
                      </a:r>
                      <a:r>
                        <a:rPr lang="en-US" sz="12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patates</a:t>
                      </a:r>
                      <a:endParaRPr lang="en-US" sz="12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Rigatoni, sauce à la viande et parmesan gratiné</a:t>
                      </a:r>
                    </a:p>
                    <a:p>
                      <a:pPr algn="ctr"/>
                      <a:endParaRPr lang="fr-CA" sz="8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Pain a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l’ail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salade du chef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Paté</a:t>
                      </a:r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chinois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Betteraves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salade de choux</a:t>
                      </a: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Filet de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Goberge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pane</a:t>
                      </a:r>
                    </a:p>
                    <a:p>
                      <a:pPr algn="ctr"/>
                      <a:endParaRPr lang="en-US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Macédoine de legumes et quinoa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25318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nouilles </a:t>
                      </a:r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chow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mein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au bœuf ou poulet 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Poulet grillé asiatique </a:t>
                      </a:r>
                      <a:r>
                        <a:rPr lang="fr-CA" sz="16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citronelle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Asian Grilled Chicken with Lemongrass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poulet ou crevettes satay 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Saumon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, sauce au citron et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riz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cari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6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Sandwich à la viande fumée</a:t>
                      </a:r>
                    </a:p>
                    <a:p>
                      <a:pPr algn="ctr" defTabSz="1005840"/>
                      <a:endParaRPr lang="fr-CA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Smoked meat sandwich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32066"/>
                  </a:ext>
                </a:extLst>
              </a:tr>
            </a:tbl>
          </a:graphicData>
        </a:graphic>
      </p:graphicFrame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FAB03-7135-5BAC-A0DE-2383BEF9D4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" y="1431260"/>
            <a:ext cx="2092756" cy="542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0E561D-897C-049B-EEE2-5DA4537C779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7475" y="44692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AFBD7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SEMAINE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DBF6A-F971-E0A5-B917-7C8D34AFE1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8645" y="728195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WEEK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D8837-1E9D-B16C-FA23-402DC1A874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4621" y="3386447"/>
            <a:ext cx="2098150" cy="542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A62431-D295-C182-D119-B820BA0F67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051100" y="7403246"/>
            <a:ext cx="854408" cy="226128"/>
          </a:xfrm>
          <a:prstGeom prst="rect">
            <a:avLst/>
          </a:prstGeom>
        </p:spPr>
      </p:pic>
      <p:pic>
        <p:nvPicPr>
          <p:cNvPr id="24" name="Picture 23" descr="A black truck with a green circle and text&#10;&#10;Description automatically generated">
            <a:extLst>
              <a:ext uri="{FF2B5EF4-FFF2-40B4-BE49-F238E27FC236}">
                <a16:creationId xmlns:a16="http://schemas.microsoft.com/office/drawing/2014/main" id="{E1E88043-176F-50AF-141B-6DFEADE30B6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" y="4672084"/>
            <a:ext cx="2476856" cy="2778911"/>
          </a:xfrm>
          <a:prstGeom prst="rect">
            <a:avLst/>
          </a:prstGeom>
        </p:spPr>
      </p:pic>
      <p:pic>
        <p:nvPicPr>
          <p:cNvPr id="3" name="Picture 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3035DF9B-1DFB-9EEC-A969-1C580785EE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4332186"/>
            <a:ext cx="284530" cy="284530"/>
          </a:xfrm>
          <a:prstGeom prst="rect">
            <a:avLst/>
          </a:prstGeom>
        </p:spPr>
      </p:pic>
      <p:pic>
        <p:nvPicPr>
          <p:cNvPr id="6" name="Picture 5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2FEA5659-D023-E444-6C47-9184A92A46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81" y="2363342"/>
            <a:ext cx="284530" cy="284530"/>
          </a:xfrm>
          <a:prstGeom prst="rect">
            <a:avLst/>
          </a:prstGeom>
        </p:spPr>
      </p:pic>
      <p:pic>
        <p:nvPicPr>
          <p:cNvPr id="10" name="Picture 9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46F36E00-5EF0-D31E-2B66-5B821C7A49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78" y="2363342"/>
            <a:ext cx="284530" cy="284530"/>
          </a:xfrm>
          <a:prstGeom prst="rect">
            <a:avLst/>
          </a:prstGeom>
        </p:spPr>
      </p:pic>
      <p:pic>
        <p:nvPicPr>
          <p:cNvPr id="13" name="Picture 1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7ECDDAB9-729A-7913-07BB-CF51891595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32" y="2363342"/>
            <a:ext cx="284530" cy="284530"/>
          </a:xfrm>
          <a:prstGeom prst="rect">
            <a:avLst/>
          </a:prstGeom>
        </p:spPr>
      </p:pic>
      <p:pic>
        <p:nvPicPr>
          <p:cNvPr id="21" name="Picture 20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D1429409-03B9-C4F7-CEE0-8445E9C2B7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83" y="7347859"/>
            <a:ext cx="328403" cy="3284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2BAD49-8FA8-E835-2170-99BA4605EA3B}"/>
              </a:ext>
            </a:extLst>
          </p:cNvPr>
          <p:cNvSpPr txBox="1"/>
          <p:nvPr/>
        </p:nvSpPr>
        <p:spPr>
          <a:xfrm>
            <a:off x="3023286" y="7404691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CHOIX VÉGÉTARIENS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2CD2F5-2F9C-0103-6747-6C84CE50F598}"/>
              </a:ext>
            </a:extLst>
          </p:cNvPr>
          <p:cNvSpPr txBox="1"/>
          <p:nvPr/>
        </p:nvSpPr>
        <p:spPr>
          <a:xfrm>
            <a:off x="141115" y="2146300"/>
            <a:ext cx="2322685" cy="38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DU 17 AU 21 FEVRIER</a:t>
            </a:r>
          </a:p>
        </p:txBody>
      </p:sp>
    </p:spTree>
    <p:extLst>
      <p:ext uri="{BB962C8B-B14F-4D97-AF65-F5344CB8AC3E}">
        <p14:creationId xmlns:p14="http://schemas.microsoft.com/office/powerpoint/2010/main" val="39234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78E8AC-8DA0-2BAF-7AD1-D5AF872DD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621" y="346171"/>
            <a:ext cx="2098150" cy="73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48">
            <a:extLst>
              <a:ext uri="{FF2B5EF4-FFF2-40B4-BE49-F238E27FC236}">
                <a16:creationId xmlns:a16="http://schemas.microsoft.com/office/drawing/2014/main" id="{837D0C7D-2683-FCA5-A84F-07A3F7E1686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4709843"/>
              </p:ext>
            </p:extLst>
          </p:nvPr>
        </p:nvGraphicFramePr>
        <p:xfrm>
          <a:off x="2617971" y="346170"/>
          <a:ext cx="9720000" cy="69363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1191">
                  <a:extLst>
                    <a:ext uri="{9D8B030D-6E8A-4147-A177-3AD203B41FA5}">
                      <a16:colId xmlns:a16="http://schemas.microsoft.com/office/drawing/2014/main" val="2616577725"/>
                    </a:ext>
                  </a:extLst>
                </a:gridCol>
                <a:gridCol w="1963086">
                  <a:extLst>
                    <a:ext uri="{9D8B030D-6E8A-4147-A177-3AD203B41FA5}">
                      <a16:colId xmlns:a16="http://schemas.microsoft.com/office/drawing/2014/main" val="402152908"/>
                    </a:ext>
                  </a:extLst>
                </a:gridCol>
                <a:gridCol w="1921319">
                  <a:extLst>
                    <a:ext uri="{9D8B030D-6E8A-4147-A177-3AD203B41FA5}">
                      <a16:colId xmlns:a16="http://schemas.microsoft.com/office/drawing/2014/main" val="2609879535"/>
                    </a:ext>
                  </a:extLst>
                </a:gridCol>
                <a:gridCol w="1949163">
                  <a:extLst>
                    <a:ext uri="{9D8B030D-6E8A-4147-A177-3AD203B41FA5}">
                      <a16:colId xmlns:a16="http://schemas.microsoft.com/office/drawing/2014/main" val="1037598879"/>
                    </a:ext>
                  </a:extLst>
                </a:gridCol>
                <a:gridCol w="1935241">
                  <a:extLst>
                    <a:ext uri="{9D8B030D-6E8A-4147-A177-3AD203B41FA5}">
                      <a16:colId xmlns:a16="http://schemas.microsoft.com/office/drawing/2014/main" val="1476612309"/>
                    </a:ext>
                  </a:extLst>
                </a:gridCol>
              </a:tblGrid>
              <a:tr h="44830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</a:t>
                      </a:r>
                    </a:p>
                    <a:p>
                      <a:pPr algn="ctr"/>
                      <a:r>
                        <a:rPr lang="fr-CA" sz="800" b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MERCREDI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WEDNESDAY</a:t>
                      </a:r>
                      <a:endParaRPr lang="en-US" sz="14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JEUDI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THURSDAY</a:t>
                      </a:r>
                      <a:endParaRPr lang="en-US" sz="8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1441" marR="91441" anchor="ctr">
                    <a:solidFill>
                      <a:srgbClr val="60A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ctr"/>
                      <a:r>
                        <a:rPr lang="fr-CA" sz="8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anchor="ctr">
                    <a:lnR w="12700" cmpd="sng">
                      <a:noFill/>
                    </a:lnR>
                    <a:solidFill>
                      <a:srgbClr val="60A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33145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d</a:t>
                      </a:r>
                      <a:r>
                        <a:rPr lang="fr-CA" sz="1400" b="1" dirty="0">
                          <a:latin typeface="+mn-lt"/>
                          <a:ea typeface="Microsoft JhengHei" panose="020B0604030504040204" pitchFamily="34" charset="-120"/>
                        </a:rPr>
                        <a:t>‘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asperges </a:t>
                      </a:r>
                      <a:b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et basilic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 of asparagus</a:t>
                      </a:r>
                      <a:b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sz="9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&amp; basil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de lentilles</a:t>
                      </a:r>
                      <a:endParaRPr lang="en-US" sz="9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poulet et </a:t>
                      </a:r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nouilles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fr-CA" sz="1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Chicken &amp; </a:t>
                      </a:r>
                      <a:b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noodles soup</a:t>
                      </a: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Crème </a:t>
                      </a:r>
                      <a:r>
                        <a:rPr lang="en-US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Andalouse</a:t>
                      </a:r>
                      <a:endParaRPr lang="en-US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sz="9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fr-CA" sz="800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Andalusian</a:t>
                      </a:r>
                      <a:r>
                        <a:rPr lang="fr-CA" sz="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-style </a:t>
                      </a:r>
                      <a:r>
                        <a:rPr lang="fr-CA" sz="800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cream</a:t>
                      </a:r>
                      <a:endParaRPr lang="fr-CA" sz="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Soupe de courge et coco</a:t>
                      </a:r>
                      <a:endParaRPr lang="en-US" sz="9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2312"/>
                  </a:ext>
                </a:extLst>
              </a:tr>
              <a:tr h="1988026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Galette de veau maigre panée au citron et herbes</a:t>
                      </a:r>
                    </a:p>
                    <a:p>
                      <a:pPr algn="ctr"/>
                      <a:endParaRPr lang="fr-CA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Choux de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bruxelles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riz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basmati 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err="1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Bolognaise végétarienne de champignons</a:t>
                      </a:r>
                    </a:p>
                    <a:p>
                      <a:pPr algn="ctr"/>
                      <a:endParaRPr lang="fr-CA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Salade et pain a l’ail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Longe d`Aiglefin tomates séchées, câpres et féta </a:t>
                      </a:r>
                    </a:p>
                    <a:p>
                      <a:pPr algn="ctr"/>
                      <a:endParaRPr lang="fr-CA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Haricots verts coupés et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riz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pilaf au curcuma</a:t>
                      </a:r>
                    </a:p>
                    <a:p>
                      <a:pPr algn="ctr"/>
                      <a:endParaRPr lang="fr-CA" sz="1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4300" marR="1143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Fusilli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tricolore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sauce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tomate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gratiné</a:t>
                      </a:r>
                      <a:endParaRPr lang="en-US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Pain a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l’ail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et salade </a:t>
                      </a:r>
                    </a:p>
                  </a:txBody>
                  <a:tcPr marL="114300" marR="1143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Tournedos</a:t>
                      </a:r>
                    </a:p>
                    <a:p>
                      <a:pPr algn="ctr"/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de poulet </a:t>
                      </a:r>
                      <a:r>
                        <a:rPr lang="en-US" sz="1400" b="1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hachés</a:t>
                      </a:r>
                      <a:r>
                        <a:rPr lang="en-US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aux champignons</a:t>
                      </a: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Carottes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ondulées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grilées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citronet</a:t>
                      </a:r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quartier de </a:t>
                      </a:r>
                      <a:r>
                        <a:rPr lang="en-US" sz="9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patates</a:t>
                      </a:r>
                      <a:r>
                        <a:rPr lang="en-US" sz="90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25318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bœuf ou poulet aux oignons 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61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Soupe </a:t>
                      </a:r>
                      <a:r>
                        <a:rPr lang="en-US" sz="160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tonkinoise</a:t>
                      </a:r>
                      <a:r>
                        <a:rPr lang="en-US" sz="16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au poulet</a:t>
                      </a:r>
                    </a:p>
                    <a:p>
                      <a:pPr algn="ctr"/>
                      <a:endParaRPr lang="en-US" sz="16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ctr"/>
                      <a:r>
                        <a:rPr lang="en-US" sz="9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Tonkinese chicken soup</a:t>
                      </a:r>
                    </a:p>
                    <a:p>
                      <a:pPr algn="ctr"/>
                      <a:endParaRPr lang="en-US" sz="16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Sauté de dinde ou crevettes </a:t>
                      </a:r>
                      <a:r>
                        <a:rPr lang="fr-CA" sz="1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teriaky</a:t>
                      </a:r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:</a:t>
                      </a:r>
                    </a:p>
                    <a:p>
                      <a:pPr algn="ctr"/>
                      <a:r>
                        <a:rPr lang="fr-CA" sz="1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Choix de protéines, légumes et sauce</a:t>
                      </a:r>
                      <a:endParaRPr lang="en-US" sz="1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it-IT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Enroulé de bœuf sud-ouest</a:t>
                      </a:r>
                    </a:p>
                    <a:p>
                      <a:pPr algn="ctr"/>
                      <a:endParaRPr lang="fr-CA" sz="16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fr-CA" sz="16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South-West</a:t>
                      </a:r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fr-CA" sz="16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beef</a:t>
                      </a:r>
                      <a:r>
                        <a:rPr lang="fr-CA" sz="16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roll</a:t>
                      </a:r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05840"/>
                      <a:r>
                        <a:rPr lang="fr-CA" sz="1400" b="1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Sandwich à la viande fumée</a:t>
                      </a:r>
                    </a:p>
                    <a:p>
                      <a:pPr algn="ctr" defTabSz="1005840"/>
                      <a:endParaRPr lang="fr-CA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Smoked meat sandwich</a:t>
                      </a:r>
                    </a:p>
                    <a:p>
                      <a:pPr algn="ctr" defTabSz="1005840"/>
                      <a:endParaRPr lang="en-US" sz="9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14300" marR="114300" marT="0" marB="0" anchor="ctr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32066"/>
                  </a:ext>
                </a:extLst>
              </a:tr>
            </a:tbl>
          </a:graphicData>
        </a:graphic>
      </p:graphicFrame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FAB03-7135-5BAC-A0DE-2383BEF9D4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" y="1431260"/>
            <a:ext cx="2092756" cy="542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0E561D-897C-049B-EEE2-5DA4537C779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7475" y="44692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AFBD7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SEMAINE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DBF6A-F971-E0A5-B917-7C8D34AFE1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8645" y="728195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WEEK 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D8837-1E9D-B16C-FA23-402DC1A874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60015" y="3497743"/>
            <a:ext cx="2098150" cy="542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A62431-D295-C182-D119-B820BA0F67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051100" y="7403246"/>
            <a:ext cx="854408" cy="226128"/>
          </a:xfrm>
          <a:prstGeom prst="rect">
            <a:avLst/>
          </a:prstGeom>
        </p:spPr>
      </p:pic>
      <p:pic>
        <p:nvPicPr>
          <p:cNvPr id="24" name="Picture 23" descr="A black truck with a green circle and text&#10;&#10;Description automatically generated">
            <a:extLst>
              <a:ext uri="{FF2B5EF4-FFF2-40B4-BE49-F238E27FC236}">
                <a16:creationId xmlns:a16="http://schemas.microsoft.com/office/drawing/2014/main" id="{E1E88043-176F-50AF-141B-6DFEADE30B6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" y="4672084"/>
            <a:ext cx="2476856" cy="27789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1742CC-7B45-DBAF-A3A8-23B63F89645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2CB953-7EFF-382D-76CC-DAD4F1B6D15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pic>
        <p:nvPicPr>
          <p:cNvPr id="3" name="Picture 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7D9B7543-DCE0-C720-9F58-2224561A2D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83" y="7347859"/>
            <a:ext cx="328403" cy="328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EE0CF-9FC1-AD60-49D5-62D3DA19004C}"/>
              </a:ext>
            </a:extLst>
          </p:cNvPr>
          <p:cNvSpPr txBox="1"/>
          <p:nvPr/>
        </p:nvSpPr>
        <p:spPr>
          <a:xfrm>
            <a:off x="3023286" y="7404691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CHOIX VÉGÉTARIENS</a:t>
            </a:r>
          </a:p>
        </p:txBody>
      </p:sp>
      <p:pic>
        <p:nvPicPr>
          <p:cNvPr id="7" name="Picture 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DC74E714-E77C-CB20-52D2-6D16600855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36" y="2296664"/>
            <a:ext cx="328403" cy="328403"/>
          </a:xfrm>
          <a:prstGeom prst="rect">
            <a:avLst/>
          </a:prstGeom>
        </p:spPr>
      </p:pic>
      <p:pic>
        <p:nvPicPr>
          <p:cNvPr id="8" name="Picture 2" descr="A green circle with a white leaf&#10;&#10;Description automatically generated">
            <a:extLst>
              <a:ext uri="{FF2B5EF4-FFF2-40B4-BE49-F238E27FC236}">
                <a16:creationId xmlns:a16="http://schemas.microsoft.com/office/drawing/2014/main" id="{029C29CF-1B9B-3593-9212-D18EDEDB52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97" y="2315518"/>
            <a:ext cx="328403" cy="3284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A027F7-7272-32F4-D49F-DACF217CB207}"/>
              </a:ext>
            </a:extLst>
          </p:cNvPr>
          <p:cNvSpPr txBox="1"/>
          <p:nvPr/>
        </p:nvSpPr>
        <p:spPr>
          <a:xfrm>
            <a:off x="327771" y="2159000"/>
            <a:ext cx="2103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DU 27 AU 31 JANVIER</a:t>
            </a:r>
          </a:p>
        </p:txBody>
      </p:sp>
    </p:spTree>
    <p:extLst>
      <p:ext uri="{BB962C8B-B14F-4D97-AF65-F5344CB8AC3E}">
        <p14:creationId xmlns:p14="http://schemas.microsoft.com/office/powerpoint/2010/main" val="1969686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contentBits="0" removed="0"/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7754</TotalTime>
  <Words>674</Words>
  <Application>Microsoft Office PowerPoint</Application>
  <PresentationFormat>Personnalisé</PresentationFormat>
  <Paragraphs>231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Microsoft JhengHei</vt:lpstr>
      <vt:lpstr>Microsoft JhengHei UI</vt:lpstr>
      <vt:lpstr>Abadi</vt:lpstr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Cardinal</dc:creator>
  <cp:lastModifiedBy>Groussard, Mathieu (CAN)</cp:lastModifiedBy>
  <cp:revision>54</cp:revision>
  <cp:lastPrinted>2024-12-19T13:13:15Z</cp:lastPrinted>
  <dcterms:created xsi:type="dcterms:W3CDTF">2022-05-20T17:42:10Z</dcterms:created>
  <dcterms:modified xsi:type="dcterms:W3CDTF">2025-01-27T18:06:07Z</dcterms:modified>
</cp:coreProperties>
</file>